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22" r:id="rId2"/>
    <p:sldId id="336" r:id="rId3"/>
    <p:sldId id="343" r:id="rId4"/>
    <p:sldId id="337" r:id="rId5"/>
    <p:sldId id="342" r:id="rId6"/>
    <p:sldId id="333" r:id="rId7"/>
    <p:sldId id="340" r:id="rId8"/>
  </p:sldIdLst>
  <p:sldSz cx="12192000" cy="6858000"/>
  <p:notesSz cx="6797675" cy="99266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ADE922-B793-409A-A967-7584CB510247}" type="datetimeFigureOut">
              <a:rPr lang="sv-SE"/>
              <a:pPr>
                <a:defRPr/>
              </a:pPr>
              <a:t>2017-10-31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7365"/>
            <a:ext cx="5438775" cy="3909042"/>
          </a:xfrm>
          <a:prstGeom prst="rect">
            <a:avLst/>
          </a:prstGeom>
        </p:spPr>
        <p:txBody>
          <a:bodyPr vert="horz" lIns="91437" tIns="45719" rIns="91437" bIns="45719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8FB112-51C3-48A2-B22D-FA4E93CEB2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514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77838" y="488950"/>
            <a:ext cx="10539412" cy="541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77838" y="488950"/>
            <a:ext cx="10539412" cy="541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5" y="3429000"/>
            <a:ext cx="9601844" cy="1362075"/>
          </a:xfrm>
        </p:spPr>
        <p:txBody>
          <a:bodyPr anchor="t"/>
          <a:lstStyle>
            <a:lvl1pPr algn="l">
              <a:defRPr sz="5333" b="1" cap="none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5" y="1450923"/>
            <a:ext cx="9601844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00000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253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utfalland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77838" y="882650"/>
            <a:ext cx="10539412" cy="5018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478367" y="883062"/>
            <a:ext cx="10538884" cy="501820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01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falland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77838" y="488950"/>
            <a:ext cx="10539412" cy="541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4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478367" y="488280"/>
            <a:ext cx="10538884" cy="54129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371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fallande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77838" y="488950"/>
            <a:ext cx="10539412" cy="541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697345" y="5337759"/>
            <a:ext cx="9601844" cy="46959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00000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478367" y="488280"/>
            <a:ext cx="10538884" cy="475813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5144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77838" y="488950"/>
            <a:ext cx="10539412" cy="541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77838" y="488950"/>
            <a:ext cx="10539412" cy="541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97281" y="945393"/>
            <a:ext cx="5309404" cy="2483608"/>
          </a:xfrm>
        </p:spPr>
        <p:txBody>
          <a:bodyPr anchor="b">
            <a:normAutofit/>
          </a:bodyPr>
          <a:lstStyle>
            <a:lvl1pPr>
              <a:defRPr sz="3733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7281" y="3886200"/>
            <a:ext cx="5309404" cy="1495272"/>
          </a:xfrm>
        </p:spPr>
        <p:txBody>
          <a:bodyPr>
            <a:normAutofit/>
          </a:bodyPr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6822018" y="488281"/>
            <a:ext cx="4195893" cy="54125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31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064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09600" y="1268414"/>
            <a:ext cx="5384800" cy="485775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268414"/>
            <a:ext cx="5384800" cy="485775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6713"/>
          </a:xfrm>
          <a:prstGeom prst="rect">
            <a:avLst/>
          </a:prstGeom>
        </p:spPr>
        <p:txBody>
          <a:bodyPr/>
          <a:lstStyle>
            <a:lvl1pPr defTabSz="609585">
              <a:defRPr>
                <a:solidFill>
                  <a:prstClr val="black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6713"/>
          </a:xfrm>
          <a:prstGeom prst="rect">
            <a:avLst/>
          </a:prstGeom>
        </p:spPr>
        <p:txBody>
          <a:bodyPr/>
          <a:lstStyle>
            <a:lvl1pPr defTabSz="609585">
              <a:defRPr>
                <a:solidFill>
                  <a:prstClr val="black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/>
          <a:lstStyle>
            <a:lvl1pPr defTabSz="609585">
              <a:defRPr>
                <a:solidFill>
                  <a:prstClr val="black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AD74AC-C310-4491-AD0B-21BB6CC946D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8543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77838" y="882650"/>
            <a:ext cx="10539412" cy="5018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77838" y="882650"/>
            <a:ext cx="10539412" cy="5018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9"/>
          <p:cNvSpPr>
            <a:spLocks noGrp="1"/>
          </p:cNvSpPr>
          <p:nvPr>
            <p:ph sz="quarter" idx="12"/>
          </p:nvPr>
        </p:nvSpPr>
        <p:spPr>
          <a:xfrm>
            <a:off x="6822018" y="883061"/>
            <a:ext cx="4195893" cy="501820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955726" y="1360952"/>
            <a:ext cx="5327220" cy="407246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628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77838" y="882650"/>
            <a:ext cx="10539412" cy="5018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77838" y="882650"/>
            <a:ext cx="10539412" cy="5018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479190" y="93502"/>
            <a:ext cx="10538721" cy="7199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697345" y="5337759"/>
            <a:ext cx="9601844" cy="46959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00000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478367" y="883062"/>
            <a:ext cx="10538884" cy="437374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843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utfalland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77838" y="882650"/>
            <a:ext cx="10539412" cy="5018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77838" y="882650"/>
            <a:ext cx="10539412" cy="5018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478367" y="883062"/>
            <a:ext cx="10538884" cy="501820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7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falland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77838" y="488950"/>
            <a:ext cx="10539412" cy="541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77838" y="488950"/>
            <a:ext cx="10539412" cy="541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4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478367" y="488280"/>
            <a:ext cx="10538884" cy="54129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4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fallande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77838" y="488950"/>
            <a:ext cx="10539412" cy="541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77838" y="488950"/>
            <a:ext cx="10539412" cy="541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697345" y="5337759"/>
            <a:ext cx="9601844" cy="46959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00000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478367" y="488280"/>
            <a:ext cx="10538884" cy="475813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136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77838" y="488950"/>
            <a:ext cx="10539412" cy="541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97281" y="945393"/>
            <a:ext cx="5309404" cy="2483608"/>
          </a:xfrm>
        </p:spPr>
        <p:txBody>
          <a:bodyPr anchor="b">
            <a:normAutofit/>
          </a:bodyPr>
          <a:lstStyle>
            <a:lvl1pPr>
              <a:defRPr sz="3733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7281" y="3886200"/>
            <a:ext cx="5309404" cy="1495272"/>
          </a:xfrm>
        </p:spPr>
        <p:txBody>
          <a:bodyPr>
            <a:normAutofit/>
          </a:bodyPr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6822018" y="488281"/>
            <a:ext cx="4195893" cy="54125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020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77838" y="882650"/>
            <a:ext cx="10539412" cy="5018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9"/>
          <p:cNvSpPr>
            <a:spLocks noGrp="1"/>
          </p:cNvSpPr>
          <p:nvPr>
            <p:ph sz="quarter" idx="12"/>
          </p:nvPr>
        </p:nvSpPr>
        <p:spPr>
          <a:xfrm>
            <a:off x="6822018" y="883061"/>
            <a:ext cx="4195893" cy="501820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955726" y="1360952"/>
            <a:ext cx="5327220" cy="407246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725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77838" y="882650"/>
            <a:ext cx="10539412" cy="5018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2400">
              <a:solidFill>
                <a:prstClr val="white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479190" y="93502"/>
            <a:ext cx="10538721" cy="7199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697345" y="5337759"/>
            <a:ext cx="9601844" cy="46959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000000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478367" y="883062"/>
            <a:ext cx="10538884" cy="437374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787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8" descr="element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4388"/>
            <a:ext cx="121920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77838" y="93663"/>
            <a:ext cx="105394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989013" y="1366838"/>
            <a:ext cx="9551987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29" name="textruta 7"/>
          <p:cNvSpPr txBox="1">
            <a:spLocks noChangeArrowheads="1"/>
          </p:cNvSpPr>
          <p:nvPr/>
        </p:nvSpPr>
        <p:spPr bwMode="auto">
          <a:xfrm>
            <a:off x="477838" y="6461125"/>
            <a:ext cx="941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609585" eaLnBrk="1" hangingPunct="1">
              <a:defRPr/>
            </a:pPr>
            <a:r>
              <a:rPr lang="sv-SE" altLang="sv-SE" sz="1600" b="1" smtClean="0">
                <a:solidFill>
                  <a:prstClr val="white"/>
                </a:solidFill>
                <a:cs typeface="Arial" panose="020B0604020202020204" pitchFamily="34" charset="0"/>
              </a:rPr>
              <a:t>orebro.se</a:t>
            </a:r>
          </a:p>
        </p:txBody>
      </p:sp>
      <p:pic>
        <p:nvPicPr>
          <p:cNvPr id="1030" name="Bildobjekt 5" descr="element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4388"/>
            <a:ext cx="121920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ruta 6"/>
          <p:cNvSpPr txBox="1">
            <a:spLocks noChangeArrowheads="1"/>
          </p:cNvSpPr>
          <p:nvPr/>
        </p:nvSpPr>
        <p:spPr bwMode="auto">
          <a:xfrm>
            <a:off x="477838" y="6461125"/>
            <a:ext cx="941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609585" eaLnBrk="1" hangingPunct="1">
              <a:defRPr/>
            </a:pPr>
            <a:r>
              <a:rPr lang="sv-SE" altLang="sv-SE" sz="1600" b="1" smtClean="0">
                <a:solidFill>
                  <a:prstClr val="white"/>
                </a:solidFill>
                <a:cs typeface="Arial" panose="020B0604020202020204" pitchFamily="34" charset="0"/>
              </a:rPr>
              <a:t>orebro.se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defTabSz="608013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080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panose="020B0502020202020204" pitchFamily="34" charset="0"/>
        </a:defRPr>
      </a:lvl2pPr>
      <a:lvl3pPr algn="l" defTabSz="6080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panose="020B0502020202020204" pitchFamily="34" charset="0"/>
        </a:defRPr>
      </a:lvl3pPr>
      <a:lvl4pPr algn="l" defTabSz="6080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panose="020B0502020202020204" pitchFamily="34" charset="0"/>
        </a:defRPr>
      </a:lvl4pPr>
      <a:lvl5pPr algn="l" defTabSz="6080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panose="020B0502020202020204" pitchFamily="34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panose="020B0502020202020204" pitchFamily="34" charset="0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panose="020B0502020202020204" pitchFamily="34" charset="0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panose="020B0502020202020204" pitchFamily="34" charset="0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entury Gothic" panose="020B0502020202020204" pitchFamily="34" charset="0"/>
        </a:defRPr>
      </a:lvl9pPr>
    </p:titleStyle>
    <p:bodyStyle>
      <a:lvl1pPr marL="455613" indent="-455613" algn="l" defTabSz="608013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608013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608013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608013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608013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530422" y="4558016"/>
            <a:ext cx="9601844" cy="1500187"/>
          </a:xfrm>
        </p:spPr>
        <p:txBody>
          <a:bodyPr/>
          <a:lstStyle/>
          <a:p>
            <a:pPr marL="457200" lvl="0" indent="-457200">
              <a:lnSpc>
                <a:spcPts val="2880"/>
              </a:lnSpc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457200" lvl="0" indent="-457200">
              <a:lnSpc>
                <a:spcPts val="2880"/>
              </a:lnSpc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457200" lvl="0" indent="-457200">
              <a:lnSpc>
                <a:spcPts val="2880"/>
              </a:lnSpc>
              <a:buFont typeface="Arial" panose="020B0604020202020204" pitchFamily="34" charset="0"/>
              <a:buChar char="•"/>
            </a:pPr>
            <a:endParaRPr lang="sv-SE" sz="2400" dirty="0"/>
          </a:p>
          <a:p>
            <a:endParaRPr lang="sv-SE" sz="24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7" y="252238"/>
            <a:ext cx="9858969" cy="580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499" y="-130272"/>
            <a:ext cx="10539412" cy="719137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Skolutveckling tillsammans, Topp 25 2025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578499" y="1109026"/>
            <a:ext cx="10067730" cy="4072465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Syfte:</a:t>
            </a:r>
            <a:endParaRPr lang="sv-SE" b="1" dirty="0"/>
          </a:p>
          <a:p>
            <a:pPr marL="0" indent="0">
              <a:buNone/>
            </a:pPr>
            <a:r>
              <a:rPr lang="sv-SE" dirty="0"/>
              <a:t>Att skapa samling, struktur och ge energi åt ett brett skolutvecklingsarbete där barn och elevers lärande står i centrum och därigenom öka barn och elevers kunskap och måluppfyllelse. 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 smtClean="0"/>
              <a:t>Mål</a:t>
            </a:r>
          </a:p>
          <a:p>
            <a:r>
              <a:rPr lang="sv-SE" dirty="0" smtClean="0"/>
              <a:t>Att </a:t>
            </a:r>
            <a:r>
              <a:rPr lang="sv-SE" dirty="0"/>
              <a:t>öka barn och elevers kunskaper och stärka skolresultaten i Örebro kommun </a:t>
            </a:r>
          </a:p>
          <a:p>
            <a:r>
              <a:rPr lang="sv-SE" dirty="0" smtClean="0"/>
              <a:t>Att </a:t>
            </a:r>
            <a:r>
              <a:rPr lang="sv-SE" dirty="0"/>
              <a:t>fler elever ska nå kunskapsmålen i årskurs nio </a:t>
            </a:r>
          </a:p>
          <a:p>
            <a:r>
              <a:rPr lang="sv-SE" dirty="0" smtClean="0"/>
              <a:t>Att </a:t>
            </a:r>
            <a:r>
              <a:rPr lang="sv-SE" dirty="0"/>
              <a:t>fler elever ska fullfölja gymnasiet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4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477838" y="969066"/>
            <a:ext cx="9123362" cy="4072465"/>
          </a:xfrm>
        </p:spPr>
        <p:txBody>
          <a:bodyPr/>
          <a:lstStyle/>
          <a:p>
            <a:r>
              <a:rPr lang="sv-SE" dirty="0" smtClean="0"/>
              <a:t>Skolutveckling tillsammans, Topp 25 2025 ska ses som ett paraply för allt skolutvecklingsarbete som sker, och ska ske, i Örebro kommun</a:t>
            </a:r>
          </a:p>
          <a:p>
            <a:pPr marL="0" indent="0">
              <a:buNone/>
            </a:pPr>
            <a:r>
              <a:rPr lang="sv-SE" dirty="0" smtClean="0"/>
              <a:t> </a:t>
            </a:r>
            <a:endParaRPr lang="sv-SE" dirty="0"/>
          </a:p>
          <a:p>
            <a:r>
              <a:rPr lang="sv-SE" dirty="0" smtClean="0"/>
              <a:t>Genom strategin för Topp 25 2025 anges en riktning för det skolutvecklingsarbete som sker, och ska ske, i Örebro kommun</a:t>
            </a:r>
          </a:p>
          <a:p>
            <a:endParaRPr lang="sv-SE" sz="900" dirty="0" smtClean="0"/>
          </a:p>
          <a:p>
            <a:r>
              <a:rPr lang="sv-SE" dirty="0"/>
              <a:t>Det innebär att skolutvecklingsarbetet även innefattar sådant som görs utan </a:t>
            </a:r>
            <a:r>
              <a:rPr lang="sv-SE" dirty="0" smtClean="0"/>
              <a:t>direkta medel </a:t>
            </a:r>
            <a:r>
              <a:rPr lang="sv-SE" dirty="0"/>
              <a:t>från Topp 25 2025 </a:t>
            </a:r>
            <a:endParaRPr lang="sv-SE" dirty="0" smtClean="0"/>
          </a:p>
          <a:p>
            <a:endParaRPr lang="sv-SE" sz="900" dirty="0"/>
          </a:p>
          <a:p>
            <a:r>
              <a:rPr lang="sv-SE" dirty="0" smtClean="0"/>
              <a:t>Genom olika former av dialogmöten, enskilda kontakter och de ansökningar om medel som kommer in ges en bild av behov av stöd, vad som uppfattas som problem -och framgångsfaktorer samt nya idéer gällande skolutvecklingsarbetet. </a:t>
            </a:r>
          </a:p>
          <a:p>
            <a:endParaRPr lang="sv-SE" sz="900" dirty="0" smtClean="0"/>
          </a:p>
          <a:p>
            <a:r>
              <a:rPr lang="sv-SE" dirty="0" smtClean="0"/>
              <a:t>Topp 25 2025 samlar denna information och kanaliserar resurser </a:t>
            </a:r>
            <a:r>
              <a:rPr lang="sv-SE" dirty="0"/>
              <a:t>(</a:t>
            </a:r>
            <a:r>
              <a:rPr lang="sv-SE" dirty="0" smtClean="0"/>
              <a:t>genom programnämnd barn och utbildning, verksamhetsledning BOU och centrala stödfunktioner etc.) för att möta dessa behov. 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678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91830" y="0"/>
            <a:ext cx="10539412" cy="719137"/>
          </a:xfrm>
        </p:spPr>
        <p:txBody>
          <a:bodyPr/>
          <a:lstStyle/>
          <a:p>
            <a:r>
              <a:rPr lang="sv-SE" dirty="0" smtClean="0"/>
              <a:t>Strategin för Topp 25 2025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550506" y="794139"/>
            <a:ext cx="9972398" cy="4072465"/>
          </a:xfrm>
        </p:spPr>
        <p:txBody>
          <a:bodyPr/>
          <a:lstStyle/>
          <a:p>
            <a:r>
              <a:rPr lang="sv-SE" dirty="0" smtClean="0"/>
              <a:t>Strategin tar upp 11 punkter för skolutveckling i Örebro kommun</a:t>
            </a:r>
          </a:p>
          <a:p>
            <a:endParaRPr lang="sv-SE" sz="800" dirty="0" smtClean="0"/>
          </a:p>
          <a:p>
            <a:r>
              <a:rPr lang="sv-SE" dirty="0" smtClean="0"/>
              <a:t>Dessa 11 punkter kan sorteras in i tre huvudgrupper</a:t>
            </a:r>
          </a:p>
          <a:p>
            <a:endParaRPr lang="sv-SE" sz="800" dirty="0" smtClean="0"/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sv-SE" sz="1500" b="1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1. Stödjande </a:t>
            </a:r>
            <a:r>
              <a:rPr lang="sv-SE" sz="15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strukturer och processer</a:t>
            </a:r>
            <a:r>
              <a:rPr lang="sv-SE" sz="15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sv-SE" sz="12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Exempel</a:t>
            </a: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sv-SE" sz="1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Långsiktiga vision </a:t>
            </a:r>
            <a:r>
              <a:rPr lang="sv-SE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gällande </a:t>
            </a:r>
            <a:r>
              <a:rPr lang="sv-SE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skolutvecklingsarbete, förskolorna </a:t>
            </a:r>
            <a:r>
              <a:rPr lang="sv-SE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och skolornas </a:t>
            </a:r>
            <a:r>
              <a:rPr lang="sv-SE" sz="1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egna specifika behov och förutsättningar </a:t>
            </a:r>
            <a:r>
              <a:rPr lang="sv-SE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ska vara </a:t>
            </a:r>
            <a:r>
              <a:rPr lang="sv-SE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utgångspunkten skolutvecklingsarbetet, skapa </a:t>
            </a:r>
            <a:r>
              <a:rPr lang="sv-SE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en ledningsstruktur </a:t>
            </a:r>
            <a:r>
              <a:rPr lang="sv-SE" sz="1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som bygger på tillit, lyssnande och som fungerar </a:t>
            </a:r>
            <a:r>
              <a:rPr lang="sv-SE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stödjande, insatser </a:t>
            </a:r>
            <a:r>
              <a:rPr lang="sv-SE" sz="1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för att öka förutsättningar/möjligheter för lärande </a:t>
            </a:r>
            <a:r>
              <a:rPr lang="sv-SE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och måluppfyllnad t.ex. arbete med skolhälsovård, folkhälsa, jämställdhet, trygghet och arbete för att bryta segregation</a:t>
            </a:r>
            <a:r>
              <a:rPr lang="sv-SE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lvl="0" indent="-285750" defTabSz="914400">
              <a:lnSpc>
                <a:spcPct val="100000"/>
              </a:lnSpc>
              <a:spcBef>
                <a:spcPct val="0"/>
              </a:spcBef>
            </a:pPr>
            <a:endParaRPr lang="sv-SE" sz="1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sv-SE" sz="1500" b="1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2. Kartläggning </a:t>
            </a:r>
            <a:r>
              <a:rPr lang="sv-SE" sz="15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och utvärdering: </a:t>
            </a: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sv-SE" sz="12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Exempel</a:t>
            </a: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sv-SE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Tillsammans med skolorna bygga upp </a:t>
            </a:r>
            <a:r>
              <a:rPr lang="sv-SE" sz="1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ett </a:t>
            </a:r>
            <a:r>
              <a:rPr lang="sv-SE" sz="1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nyanserat material </a:t>
            </a:r>
            <a:r>
              <a:rPr lang="sv-SE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som tydligt kan visa skolornas starka och svaga </a:t>
            </a:r>
            <a:r>
              <a:rPr lang="sv-SE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sidor, det </a:t>
            </a:r>
            <a:r>
              <a:rPr lang="sv-SE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utvecklingsarbete som görs behöver också </a:t>
            </a:r>
            <a:r>
              <a:rPr lang="sv-SE" sz="1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följas upp så att nya framåtblickande utmaningar och mål kan formuleras</a:t>
            </a:r>
            <a:r>
              <a:rPr lang="sv-SE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. </a:t>
            </a:r>
          </a:p>
          <a:p>
            <a:pPr marL="285750" lvl="0" indent="-285750" defTabSz="914400">
              <a:lnSpc>
                <a:spcPct val="100000"/>
              </a:lnSpc>
              <a:spcBef>
                <a:spcPct val="0"/>
              </a:spcBef>
            </a:pPr>
            <a:endParaRPr lang="sv-SE" sz="1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sv-SE" sz="1500" b="1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3. Lärarens </a:t>
            </a:r>
            <a:r>
              <a:rPr lang="sv-SE" sz="15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profession</a:t>
            </a:r>
            <a:r>
              <a:rPr lang="sv-SE" sz="15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sv-SE" sz="12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Exempel</a:t>
            </a: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sv-SE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Att </a:t>
            </a:r>
            <a:r>
              <a:rPr lang="sv-SE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arbeta med att </a:t>
            </a:r>
            <a:r>
              <a:rPr lang="sv-SE" sz="1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ständigt utveckla undervisningen </a:t>
            </a:r>
            <a:r>
              <a:rPr lang="sv-SE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med målet att skapa gynnsamma och inkluderande </a:t>
            </a:r>
            <a:r>
              <a:rPr lang="sv-SE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lärandemiljöer och att </a:t>
            </a:r>
            <a:r>
              <a:rPr lang="sv-SE" sz="1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främja och stödja lärares lärande </a:t>
            </a:r>
            <a:r>
              <a:rPr lang="sv-SE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t.ex. ge utrymme för kollegialt </a:t>
            </a:r>
            <a:r>
              <a:rPr lang="sv-SE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lärande etc</a:t>
            </a:r>
            <a:r>
              <a:rPr lang="sv-SE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sv-SE" sz="900" dirty="0" smtClean="0"/>
          </a:p>
          <a:p>
            <a:pPr marL="0" indent="0">
              <a:buNone/>
            </a:pPr>
            <a:r>
              <a:rPr lang="sv-SE" dirty="0" smtClean="0"/>
              <a:t>				Strategin finns på Pedagog Örebro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81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söka medel för skolutvecklingsprojekt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477838" y="812800"/>
            <a:ext cx="10539412" cy="4072465"/>
          </a:xfrm>
        </p:spPr>
        <p:txBody>
          <a:bodyPr/>
          <a:lstStyle/>
          <a:p>
            <a:r>
              <a:rPr lang="sv-SE" dirty="0" smtClean="0"/>
              <a:t>Det finns </a:t>
            </a:r>
            <a:r>
              <a:rPr lang="sv-SE" dirty="0" smtClean="0"/>
              <a:t>till och med 2018 </a:t>
            </a:r>
            <a:r>
              <a:rPr lang="sv-SE" dirty="0" smtClean="0"/>
              <a:t>medel inom Topp 25 2025 som kan sökas för olika skolutvecklingsprojekt</a:t>
            </a:r>
          </a:p>
          <a:p>
            <a:r>
              <a:rPr lang="sv-SE" dirty="0" smtClean="0"/>
              <a:t>Ansökningsformulär och information om detta finns på Pedagog Örebro, ansökan ska kunna kopplas till strategin och till någon/några av de politiskt prioriterade områdena: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 smtClean="0"/>
              <a:t>Kompetensförsörjning</a:t>
            </a:r>
            <a:endParaRPr lang="sv-SE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/>
              <a:t>Kompetensutveckling/ </a:t>
            </a:r>
            <a:r>
              <a:rPr lang="sv-SE" sz="1400" dirty="0" smtClean="0"/>
              <a:t>kompetensförstärkning</a:t>
            </a:r>
            <a:endParaRPr lang="sv-SE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 smtClean="0"/>
              <a:t>Forskning</a:t>
            </a:r>
            <a:endParaRPr lang="sv-SE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/>
              <a:t>Stimulansmedel</a:t>
            </a:r>
          </a:p>
          <a:p>
            <a:pPr marL="0" indent="0">
              <a:buNone/>
            </a:pPr>
            <a:endParaRPr lang="sv-SE" sz="800" dirty="0" smtClean="0"/>
          </a:p>
          <a:p>
            <a:r>
              <a:rPr lang="sv-SE" dirty="0" smtClean="0"/>
              <a:t>De som kan söka medel är: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 smtClean="0"/>
              <a:t>Kommunal och fristående förskola, grundskola, gymnasium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 smtClean="0"/>
              <a:t>Verksamheter kopplade till förskola och skola t.ex. elevhälsa, kommungemensamma verksamheter</a:t>
            </a:r>
          </a:p>
          <a:p>
            <a:endParaRPr lang="sv-SE" sz="1000" dirty="0" smtClean="0"/>
          </a:p>
          <a:p>
            <a:pPr marL="0" indent="0">
              <a:buNone/>
            </a:pPr>
            <a:r>
              <a:rPr lang="sv-SE" sz="1600" dirty="0" smtClean="0"/>
              <a:t>Ansökan ska skrivas under av ansvarig chef, så som rektor, förskolechef verksamhetschef etc.</a:t>
            </a:r>
          </a:p>
          <a:p>
            <a:pPr marL="0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2367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4457" y="91045"/>
            <a:ext cx="11797543" cy="719137"/>
          </a:xfrm>
        </p:spPr>
        <p:txBody>
          <a:bodyPr/>
          <a:lstStyle/>
          <a:p>
            <a:r>
              <a:rPr lang="sv-SE" dirty="0" smtClean="0"/>
              <a:t>Fyra politiskt prioriterade områden för satsningar inom 								Topp 25 2025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0"/>
          </p:nvPr>
        </p:nvSpPr>
        <p:spPr>
          <a:xfrm>
            <a:off x="672391" y="1383957"/>
            <a:ext cx="10248894" cy="4192594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Satsningarna ska kunna sorteras in i några av dessa fyra huvudgrupper:</a:t>
            </a:r>
          </a:p>
          <a:p>
            <a:pPr marL="0" indent="0">
              <a:buNone/>
            </a:pPr>
            <a:endParaRPr lang="sv-SE" sz="2000" dirty="0" smtClean="0"/>
          </a:p>
          <a:p>
            <a:r>
              <a:rPr lang="sv-SE" sz="2000" dirty="0" smtClean="0"/>
              <a:t>Kompetensförsörjning</a:t>
            </a:r>
          </a:p>
          <a:p>
            <a:pPr marL="0" indent="0">
              <a:buNone/>
            </a:pPr>
            <a:endParaRPr lang="sv-SE" sz="1000" dirty="0" smtClean="0"/>
          </a:p>
          <a:p>
            <a:r>
              <a:rPr lang="sv-SE" sz="2000" dirty="0" smtClean="0"/>
              <a:t>Kompetensutveckling/ kompetensförstärkning</a:t>
            </a:r>
          </a:p>
          <a:p>
            <a:pPr marL="0" indent="0">
              <a:buNone/>
            </a:pPr>
            <a:endParaRPr lang="sv-SE" sz="1000" dirty="0" smtClean="0"/>
          </a:p>
          <a:p>
            <a:r>
              <a:rPr lang="sv-SE" sz="2000" dirty="0" smtClean="0"/>
              <a:t>Forskning</a:t>
            </a:r>
          </a:p>
          <a:p>
            <a:endParaRPr lang="sv-SE" sz="1000" dirty="0"/>
          </a:p>
          <a:p>
            <a:r>
              <a:rPr lang="sv-SE" sz="2000" dirty="0" smtClean="0"/>
              <a:t>Stimulansmedel</a:t>
            </a:r>
          </a:p>
          <a:p>
            <a:endParaRPr lang="sv-SE" sz="2000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547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3" y="692160"/>
            <a:ext cx="9364973" cy="55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ebro">
  <a:themeElements>
    <a:clrScheme name="Orebro Kommun Ny">
      <a:dk1>
        <a:sysClr val="windowText" lastClr="000000"/>
      </a:dk1>
      <a:lt1>
        <a:sysClr val="window" lastClr="FFFFFF"/>
      </a:lt1>
      <a:dk2>
        <a:srgbClr val="857572"/>
      </a:dk2>
      <a:lt2>
        <a:srgbClr val="EEECE8"/>
      </a:lt2>
      <a:accent1>
        <a:srgbClr val="DC2622"/>
      </a:accent1>
      <a:accent2>
        <a:srgbClr val="0099BE"/>
      </a:accent2>
      <a:accent3>
        <a:srgbClr val="609410"/>
      </a:accent3>
      <a:accent4>
        <a:srgbClr val="D197C1"/>
      </a:accent4>
      <a:accent5>
        <a:srgbClr val="FFF384"/>
      </a:accent5>
      <a:accent6>
        <a:srgbClr val="F79646"/>
      </a:accent6>
      <a:hlink>
        <a:srgbClr val="0099BE"/>
      </a:hlink>
      <a:folHlink>
        <a:srgbClr val="D197C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482</Words>
  <Application>Microsoft Office PowerPoint</Application>
  <PresentationFormat>Bredbild</PresentationFormat>
  <Paragraphs>63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orebro</vt:lpstr>
      <vt:lpstr>PowerPoint-presentation</vt:lpstr>
      <vt:lpstr> Skolutveckling tillsammans, Topp 25 2025</vt:lpstr>
      <vt:lpstr>PowerPoint-presentation</vt:lpstr>
      <vt:lpstr>Strategin för Topp 25 2025</vt:lpstr>
      <vt:lpstr>Att söka medel för skolutvecklingsprojekt</vt:lpstr>
      <vt:lpstr>Fyra politiskt prioriterade områden för satsningar inom         Topp 25 2025</vt:lpstr>
      <vt:lpstr>PowerPoint-presentation</vt:lpstr>
    </vt:vector>
  </TitlesOfParts>
  <Company>Örebro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Trumberg, Anders</dc:creator>
  <cp:lastModifiedBy>Marie-Heléne Andersson</cp:lastModifiedBy>
  <cp:revision>226</cp:revision>
  <cp:lastPrinted>2017-09-06T09:17:10Z</cp:lastPrinted>
  <dcterms:created xsi:type="dcterms:W3CDTF">2015-04-29T11:53:35Z</dcterms:created>
  <dcterms:modified xsi:type="dcterms:W3CDTF">2017-10-31T06:11:27Z</dcterms:modified>
</cp:coreProperties>
</file>