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322" r:id="rId2"/>
    <p:sldId id="344" r:id="rId3"/>
    <p:sldId id="336" r:id="rId4"/>
    <p:sldId id="337" r:id="rId5"/>
    <p:sldId id="333" r:id="rId6"/>
    <p:sldId id="342" r:id="rId7"/>
    <p:sldId id="338" r:id="rId8"/>
    <p:sldId id="341" r:id="rId9"/>
    <p:sldId id="327" r:id="rId10"/>
    <p:sldId id="339" r:id="rId11"/>
    <p:sldId id="345" r:id="rId12"/>
    <p:sldId id="343" r:id="rId13"/>
    <p:sldId id="340" r:id="rId14"/>
  </p:sldIdLst>
  <p:sldSz cx="12192000" cy="6858000"/>
  <p:notesSz cx="6797675" cy="9926638"/>
  <p:defaultTextStyle>
    <a:defPPr>
      <a:defRPr lang="sv-SE"/>
    </a:defPPr>
    <a:lvl1pPr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286000" algn="l" defTabSz="914400" rtl="0" eaLnBrk="1" latinLnBrk="0" hangingPunct="1">
      <a:defRPr kern="1200">
        <a:solidFill>
          <a:schemeClr val="tx1"/>
        </a:solidFill>
        <a:latin typeface="Century Gothic" panose="020B0502020202020204" pitchFamily="34" charset="0"/>
        <a:ea typeface="+mn-ea"/>
        <a:cs typeface="+mn-cs"/>
      </a:defRPr>
    </a:lvl6pPr>
    <a:lvl7pPr marL="2743200" algn="l" defTabSz="914400" rtl="0" eaLnBrk="1" latinLnBrk="0" hangingPunct="1">
      <a:defRPr kern="1200">
        <a:solidFill>
          <a:schemeClr val="tx1"/>
        </a:solidFill>
        <a:latin typeface="Century Gothic" panose="020B0502020202020204" pitchFamily="34" charset="0"/>
        <a:ea typeface="+mn-ea"/>
        <a:cs typeface="+mn-cs"/>
      </a:defRPr>
    </a:lvl7pPr>
    <a:lvl8pPr marL="3200400" algn="l" defTabSz="914400" rtl="0" eaLnBrk="1" latinLnBrk="0" hangingPunct="1">
      <a:defRPr kern="1200">
        <a:solidFill>
          <a:schemeClr val="tx1"/>
        </a:solidFill>
        <a:latin typeface="Century Gothic" panose="020B0502020202020204" pitchFamily="34" charset="0"/>
        <a:ea typeface="+mn-ea"/>
        <a:cs typeface="+mn-cs"/>
      </a:defRPr>
    </a:lvl8pPr>
    <a:lvl9pPr marL="3657600" algn="l" defTabSz="914400" rtl="0" eaLnBrk="1" latinLnBrk="0" hangingPunct="1">
      <a:defRPr kern="1200">
        <a:solidFill>
          <a:schemeClr val="tx1"/>
        </a:solidFill>
        <a:latin typeface="Century Gothic" panose="020B0502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20" autoAdjust="0"/>
    <p:restoredTop sz="94660"/>
  </p:normalViewPr>
  <p:slideViewPr>
    <p:cSldViewPr snapToGrid="0">
      <p:cViewPr varScale="1">
        <p:scale>
          <a:sx n="116" d="100"/>
          <a:sy n="116" d="100"/>
        </p:scale>
        <p:origin x="204"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400" cy="498008"/>
          </a:xfrm>
          <a:prstGeom prst="rect">
            <a:avLst/>
          </a:prstGeom>
        </p:spPr>
        <p:txBody>
          <a:bodyPr vert="horz" lIns="91437" tIns="45719" rIns="91437" bIns="45719" rtlCol="0"/>
          <a:lstStyle>
            <a:lvl1pPr algn="l" eaLnBrk="1" fontAlgn="auto" hangingPunct="1">
              <a:spcBef>
                <a:spcPts val="0"/>
              </a:spcBef>
              <a:spcAft>
                <a:spcPts val="0"/>
              </a:spcAft>
              <a:defRPr sz="1200">
                <a:latin typeface="+mn-lt"/>
              </a:defRPr>
            </a:lvl1pPr>
          </a:lstStyle>
          <a:p>
            <a:pPr>
              <a:defRPr/>
            </a:pPr>
            <a:endParaRPr lang="sv-SE"/>
          </a:p>
        </p:txBody>
      </p:sp>
      <p:sp>
        <p:nvSpPr>
          <p:cNvPr id="3" name="Platshållare för datum 2"/>
          <p:cNvSpPr>
            <a:spLocks noGrp="1"/>
          </p:cNvSpPr>
          <p:nvPr>
            <p:ph type="dt" idx="1"/>
          </p:nvPr>
        </p:nvSpPr>
        <p:spPr>
          <a:xfrm>
            <a:off x="3849688" y="0"/>
            <a:ext cx="2946400" cy="498008"/>
          </a:xfrm>
          <a:prstGeom prst="rect">
            <a:avLst/>
          </a:prstGeom>
        </p:spPr>
        <p:txBody>
          <a:bodyPr vert="horz" lIns="91437" tIns="45719" rIns="91437" bIns="45719" rtlCol="0"/>
          <a:lstStyle>
            <a:lvl1pPr algn="r" eaLnBrk="1" fontAlgn="auto" hangingPunct="1">
              <a:spcBef>
                <a:spcPts val="0"/>
              </a:spcBef>
              <a:spcAft>
                <a:spcPts val="0"/>
              </a:spcAft>
              <a:defRPr sz="1200">
                <a:latin typeface="+mn-lt"/>
              </a:defRPr>
            </a:lvl1pPr>
          </a:lstStyle>
          <a:p>
            <a:pPr>
              <a:defRPr/>
            </a:pPr>
            <a:fld id="{6CADE922-B793-409A-A967-7584CB510247}" type="datetimeFigureOut">
              <a:rPr lang="sv-SE"/>
              <a:pPr>
                <a:defRPr/>
              </a:pPr>
              <a:t>2017-10-31</a:t>
            </a:fld>
            <a:endParaRPr lang="sv-SE"/>
          </a:p>
        </p:txBody>
      </p:sp>
      <p:sp>
        <p:nvSpPr>
          <p:cNvPr id="4" name="Platshållare för bildobjekt 3"/>
          <p:cNvSpPr>
            <a:spLocks noGrp="1" noRot="1" noChangeAspect="1"/>
          </p:cNvSpPr>
          <p:nvPr>
            <p:ph type="sldImg" idx="2"/>
          </p:nvPr>
        </p:nvSpPr>
        <p:spPr>
          <a:xfrm>
            <a:off x="420688" y="1239838"/>
            <a:ext cx="5956300" cy="3351212"/>
          </a:xfrm>
          <a:prstGeom prst="rect">
            <a:avLst/>
          </a:prstGeom>
          <a:noFill/>
          <a:ln w="12700">
            <a:solidFill>
              <a:prstClr val="black"/>
            </a:solidFill>
          </a:ln>
        </p:spPr>
        <p:txBody>
          <a:bodyPr vert="horz" lIns="91437" tIns="45719" rIns="91437" bIns="45719" rtlCol="0" anchor="ctr"/>
          <a:lstStyle/>
          <a:p>
            <a:pPr lvl="0"/>
            <a:endParaRPr lang="sv-SE" noProof="0" smtClean="0"/>
          </a:p>
        </p:txBody>
      </p:sp>
      <p:sp>
        <p:nvSpPr>
          <p:cNvPr id="5" name="Platshållare för anteckningar 4"/>
          <p:cNvSpPr>
            <a:spLocks noGrp="1"/>
          </p:cNvSpPr>
          <p:nvPr>
            <p:ph type="body" sz="quarter" idx="3"/>
          </p:nvPr>
        </p:nvSpPr>
        <p:spPr>
          <a:xfrm>
            <a:off x="679450" y="4777365"/>
            <a:ext cx="5438775" cy="3909042"/>
          </a:xfrm>
          <a:prstGeom prst="rect">
            <a:avLst/>
          </a:prstGeom>
        </p:spPr>
        <p:txBody>
          <a:bodyPr vert="horz" lIns="91437" tIns="45719" rIns="91437" bIns="45719" rtlCol="0"/>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p>
        </p:txBody>
      </p:sp>
      <p:sp>
        <p:nvSpPr>
          <p:cNvPr id="6" name="Platshållare för sidfot 5"/>
          <p:cNvSpPr>
            <a:spLocks noGrp="1"/>
          </p:cNvSpPr>
          <p:nvPr>
            <p:ph type="ftr" sz="quarter" idx="4"/>
          </p:nvPr>
        </p:nvSpPr>
        <p:spPr>
          <a:xfrm>
            <a:off x="0" y="9428630"/>
            <a:ext cx="2946400" cy="498008"/>
          </a:xfrm>
          <a:prstGeom prst="rect">
            <a:avLst/>
          </a:prstGeom>
        </p:spPr>
        <p:txBody>
          <a:bodyPr vert="horz" lIns="91437" tIns="45719" rIns="91437" bIns="45719" rtlCol="0" anchor="b"/>
          <a:lstStyle>
            <a:lvl1pPr algn="l" eaLnBrk="1" fontAlgn="auto" hangingPunct="1">
              <a:spcBef>
                <a:spcPts val="0"/>
              </a:spcBef>
              <a:spcAft>
                <a:spcPts val="0"/>
              </a:spcAft>
              <a:defRPr sz="1200">
                <a:latin typeface="+mn-lt"/>
              </a:defRPr>
            </a:lvl1pPr>
          </a:lstStyle>
          <a:p>
            <a:pPr>
              <a:defRPr/>
            </a:pPr>
            <a:endParaRPr lang="sv-SE"/>
          </a:p>
        </p:txBody>
      </p:sp>
      <p:sp>
        <p:nvSpPr>
          <p:cNvPr id="7" name="Platshållare för bildnummer 6"/>
          <p:cNvSpPr>
            <a:spLocks noGrp="1"/>
          </p:cNvSpPr>
          <p:nvPr>
            <p:ph type="sldNum" sz="quarter" idx="5"/>
          </p:nvPr>
        </p:nvSpPr>
        <p:spPr>
          <a:xfrm>
            <a:off x="3849688" y="9428630"/>
            <a:ext cx="2946400" cy="498008"/>
          </a:xfrm>
          <a:prstGeom prst="rect">
            <a:avLst/>
          </a:prstGeom>
        </p:spPr>
        <p:txBody>
          <a:bodyPr vert="horz" lIns="91437" tIns="45719" rIns="91437" bIns="45719" rtlCol="0" anchor="b"/>
          <a:lstStyle>
            <a:lvl1pPr algn="r" eaLnBrk="1" fontAlgn="auto" hangingPunct="1">
              <a:spcBef>
                <a:spcPts val="0"/>
              </a:spcBef>
              <a:spcAft>
                <a:spcPts val="0"/>
              </a:spcAft>
              <a:defRPr sz="1200">
                <a:latin typeface="+mn-lt"/>
              </a:defRPr>
            </a:lvl1pPr>
          </a:lstStyle>
          <a:p>
            <a:pPr>
              <a:defRPr/>
            </a:pPr>
            <a:fld id="{4E8FB112-51C3-48A2-B22D-FA4E93CEB2E4}" type="slidenum">
              <a:rPr lang="sv-SE"/>
              <a:pPr>
                <a:defRPr/>
              </a:pPr>
              <a:t>‹#›</a:t>
            </a:fld>
            <a:endParaRPr lang="sv-SE"/>
          </a:p>
        </p:txBody>
      </p:sp>
    </p:spTree>
    <p:extLst>
      <p:ext uri="{BB962C8B-B14F-4D97-AF65-F5344CB8AC3E}">
        <p14:creationId xmlns:p14="http://schemas.microsoft.com/office/powerpoint/2010/main" val="26951418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4" name="Rektangel 3"/>
          <p:cNvSpPr/>
          <p:nvPr/>
        </p:nvSpPr>
        <p:spPr>
          <a:xfrm>
            <a:off x="477838" y="488950"/>
            <a:ext cx="10539412" cy="54117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eaLnBrk="1" fontAlgn="auto" hangingPunct="1">
              <a:spcBef>
                <a:spcPts val="0"/>
              </a:spcBef>
              <a:spcAft>
                <a:spcPts val="0"/>
              </a:spcAft>
              <a:defRPr/>
            </a:pPr>
            <a:endParaRPr lang="sv-SE" sz="2400">
              <a:solidFill>
                <a:prstClr val="white"/>
              </a:solidFill>
            </a:endParaRPr>
          </a:p>
        </p:txBody>
      </p:sp>
      <p:sp>
        <p:nvSpPr>
          <p:cNvPr id="5" name="Rektangel 4"/>
          <p:cNvSpPr/>
          <p:nvPr/>
        </p:nvSpPr>
        <p:spPr>
          <a:xfrm>
            <a:off x="477838" y="488950"/>
            <a:ext cx="10539412" cy="54117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eaLnBrk="1" fontAlgn="auto" hangingPunct="1">
              <a:spcBef>
                <a:spcPts val="0"/>
              </a:spcBef>
              <a:spcAft>
                <a:spcPts val="0"/>
              </a:spcAft>
              <a:defRPr/>
            </a:pPr>
            <a:endParaRPr lang="sv-SE" sz="2400">
              <a:solidFill>
                <a:prstClr val="white"/>
              </a:solidFill>
            </a:endParaRPr>
          </a:p>
        </p:txBody>
      </p:sp>
      <p:sp>
        <p:nvSpPr>
          <p:cNvPr id="2" name="Rubrik 1"/>
          <p:cNvSpPr>
            <a:spLocks noGrp="1"/>
          </p:cNvSpPr>
          <p:nvPr>
            <p:ph type="title"/>
          </p:nvPr>
        </p:nvSpPr>
        <p:spPr>
          <a:xfrm>
            <a:off x="963085" y="3429000"/>
            <a:ext cx="9601844" cy="1362075"/>
          </a:xfrm>
        </p:spPr>
        <p:txBody>
          <a:bodyPr anchor="t"/>
          <a:lstStyle>
            <a:lvl1pPr algn="l">
              <a:defRPr sz="5333" b="1" cap="none"/>
            </a:lvl1pPr>
          </a:lstStyle>
          <a:p>
            <a:r>
              <a:rPr lang="sv-SE" smtClean="0"/>
              <a:t>Klicka här för att ändra format</a:t>
            </a:r>
            <a:endParaRPr lang="sv-SE" dirty="0"/>
          </a:p>
        </p:txBody>
      </p:sp>
      <p:sp>
        <p:nvSpPr>
          <p:cNvPr id="3" name="Platshållare för text 2"/>
          <p:cNvSpPr>
            <a:spLocks noGrp="1"/>
          </p:cNvSpPr>
          <p:nvPr>
            <p:ph type="body" idx="1"/>
          </p:nvPr>
        </p:nvSpPr>
        <p:spPr>
          <a:xfrm>
            <a:off x="963085" y="1450923"/>
            <a:ext cx="9601844" cy="1500187"/>
          </a:xfrm>
        </p:spPr>
        <p:txBody>
          <a:bodyPr anchor="b"/>
          <a:lstStyle>
            <a:lvl1pPr marL="0" indent="0">
              <a:buNone/>
              <a:defRPr sz="2667">
                <a:solidFill>
                  <a:srgbClr val="000000"/>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sv-SE" smtClean="0"/>
              <a:t>Klicka här för att ändra format på bakgrundstexten</a:t>
            </a:r>
          </a:p>
        </p:txBody>
      </p:sp>
    </p:spTree>
    <p:extLst>
      <p:ext uri="{BB962C8B-B14F-4D97-AF65-F5344CB8AC3E}">
        <p14:creationId xmlns:p14="http://schemas.microsoft.com/office/powerpoint/2010/main" val="4225336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Rubrik och utfallande innehåll">
    <p:spTree>
      <p:nvGrpSpPr>
        <p:cNvPr id="1" name=""/>
        <p:cNvGrpSpPr/>
        <p:nvPr/>
      </p:nvGrpSpPr>
      <p:grpSpPr>
        <a:xfrm>
          <a:off x="0" y="0"/>
          <a:ext cx="0" cy="0"/>
          <a:chOff x="0" y="0"/>
          <a:chExt cx="0" cy="0"/>
        </a:xfrm>
      </p:grpSpPr>
      <p:sp>
        <p:nvSpPr>
          <p:cNvPr id="4" name="Rektangel 3"/>
          <p:cNvSpPr/>
          <p:nvPr/>
        </p:nvSpPr>
        <p:spPr>
          <a:xfrm>
            <a:off x="477838" y="882650"/>
            <a:ext cx="10539412" cy="50180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eaLnBrk="1" fontAlgn="auto" hangingPunct="1">
              <a:spcBef>
                <a:spcPts val="0"/>
              </a:spcBef>
              <a:spcAft>
                <a:spcPts val="0"/>
              </a:spcAft>
              <a:defRPr/>
            </a:pPr>
            <a:endParaRPr lang="sv-SE" sz="2400">
              <a:solidFill>
                <a:prstClr val="white"/>
              </a:solidFill>
            </a:endParaRPr>
          </a:p>
        </p:txBody>
      </p:sp>
      <p:sp>
        <p:nvSpPr>
          <p:cNvPr id="2" name="Rubrik 1"/>
          <p:cNvSpPr>
            <a:spLocks noGrp="1"/>
          </p:cNvSpPr>
          <p:nvPr>
            <p:ph type="title"/>
          </p:nvPr>
        </p:nvSpPr>
        <p:spPr/>
        <p:txBody>
          <a:bodyPr/>
          <a:lstStyle/>
          <a:p>
            <a:r>
              <a:rPr lang="sv-SE" smtClean="0"/>
              <a:t>Klicka här för att ändra format</a:t>
            </a:r>
            <a:endParaRPr lang="sv-SE"/>
          </a:p>
        </p:txBody>
      </p:sp>
      <p:sp>
        <p:nvSpPr>
          <p:cNvPr id="5" name="Platshållare för innehåll 4"/>
          <p:cNvSpPr>
            <a:spLocks noGrp="1"/>
          </p:cNvSpPr>
          <p:nvPr>
            <p:ph sz="quarter" idx="10"/>
          </p:nvPr>
        </p:nvSpPr>
        <p:spPr>
          <a:xfrm>
            <a:off x="478367" y="883062"/>
            <a:ext cx="10538884" cy="5018205"/>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2449012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Utfallande innehåll">
    <p:spTree>
      <p:nvGrpSpPr>
        <p:cNvPr id="1" name=""/>
        <p:cNvGrpSpPr/>
        <p:nvPr/>
      </p:nvGrpSpPr>
      <p:grpSpPr>
        <a:xfrm>
          <a:off x="0" y="0"/>
          <a:ext cx="0" cy="0"/>
          <a:chOff x="0" y="0"/>
          <a:chExt cx="0" cy="0"/>
        </a:xfrm>
      </p:grpSpPr>
      <p:sp>
        <p:nvSpPr>
          <p:cNvPr id="3" name="Rektangel 2"/>
          <p:cNvSpPr/>
          <p:nvPr/>
        </p:nvSpPr>
        <p:spPr>
          <a:xfrm>
            <a:off x="477838" y="488950"/>
            <a:ext cx="10539412" cy="54117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eaLnBrk="1" fontAlgn="auto" hangingPunct="1">
              <a:spcBef>
                <a:spcPts val="0"/>
              </a:spcBef>
              <a:spcAft>
                <a:spcPts val="0"/>
              </a:spcAft>
              <a:defRPr/>
            </a:pPr>
            <a:endParaRPr lang="sv-SE" sz="2400">
              <a:solidFill>
                <a:prstClr val="white"/>
              </a:solidFill>
            </a:endParaRPr>
          </a:p>
        </p:txBody>
      </p:sp>
      <p:sp>
        <p:nvSpPr>
          <p:cNvPr id="4" name="Platshållare för innehåll 4"/>
          <p:cNvSpPr>
            <a:spLocks noGrp="1"/>
          </p:cNvSpPr>
          <p:nvPr>
            <p:ph sz="quarter" idx="10"/>
          </p:nvPr>
        </p:nvSpPr>
        <p:spPr>
          <a:xfrm>
            <a:off x="478367" y="488280"/>
            <a:ext cx="10538884" cy="5412987"/>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9237139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Utfallande innehåll med bildtext">
    <p:spTree>
      <p:nvGrpSpPr>
        <p:cNvPr id="1" name=""/>
        <p:cNvGrpSpPr/>
        <p:nvPr/>
      </p:nvGrpSpPr>
      <p:grpSpPr>
        <a:xfrm>
          <a:off x="0" y="0"/>
          <a:ext cx="0" cy="0"/>
          <a:chOff x="0" y="0"/>
          <a:chExt cx="0" cy="0"/>
        </a:xfrm>
      </p:grpSpPr>
      <p:sp>
        <p:nvSpPr>
          <p:cNvPr id="4" name="Rektangel 3"/>
          <p:cNvSpPr/>
          <p:nvPr/>
        </p:nvSpPr>
        <p:spPr>
          <a:xfrm>
            <a:off x="477838" y="488950"/>
            <a:ext cx="10539412" cy="54117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eaLnBrk="1" fontAlgn="auto" hangingPunct="1">
              <a:spcBef>
                <a:spcPts val="0"/>
              </a:spcBef>
              <a:spcAft>
                <a:spcPts val="0"/>
              </a:spcAft>
              <a:defRPr/>
            </a:pPr>
            <a:endParaRPr lang="sv-SE" sz="2400">
              <a:solidFill>
                <a:prstClr val="white"/>
              </a:solidFill>
            </a:endParaRPr>
          </a:p>
        </p:txBody>
      </p:sp>
      <p:sp>
        <p:nvSpPr>
          <p:cNvPr id="5" name="Platshållare för text 2"/>
          <p:cNvSpPr>
            <a:spLocks noGrp="1"/>
          </p:cNvSpPr>
          <p:nvPr>
            <p:ph type="body" idx="1"/>
          </p:nvPr>
        </p:nvSpPr>
        <p:spPr>
          <a:xfrm>
            <a:off x="697345" y="5337759"/>
            <a:ext cx="9601844" cy="469592"/>
          </a:xfrm>
        </p:spPr>
        <p:txBody>
          <a:bodyPr anchor="ctr">
            <a:normAutofit/>
          </a:bodyPr>
          <a:lstStyle>
            <a:lvl1pPr marL="0" indent="0">
              <a:buNone/>
              <a:defRPr sz="1600" b="0">
                <a:solidFill>
                  <a:srgbClr val="000000"/>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sv-SE" smtClean="0"/>
              <a:t>Klicka här för att ändra format på bakgrundstexten</a:t>
            </a:r>
          </a:p>
        </p:txBody>
      </p:sp>
      <p:sp>
        <p:nvSpPr>
          <p:cNvPr id="6" name="Platshållare för innehåll 4"/>
          <p:cNvSpPr>
            <a:spLocks noGrp="1"/>
          </p:cNvSpPr>
          <p:nvPr>
            <p:ph sz="quarter" idx="10"/>
          </p:nvPr>
        </p:nvSpPr>
        <p:spPr>
          <a:xfrm>
            <a:off x="478367" y="488280"/>
            <a:ext cx="10538884" cy="4758136"/>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23951440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Rubrikbild">
    <p:spTree>
      <p:nvGrpSpPr>
        <p:cNvPr id="1" name=""/>
        <p:cNvGrpSpPr/>
        <p:nvPr/>
      </p:nvGrpSpPr>
      <p:grpSpPr>
        <a:xfrm>
          <a:off x="0" y="0"/>
          <a:ext cx="0" cy="0"/>
          <a:chOff x="0" y="0"/>
          <a:chExt cx="0" cy="0"/>
        </a:xfrm>
      </p:grpSpPr>
      <p:sp>
        <p:nvSpPr>
          <p:cNvPr id="5" name="Rektangel 4"/>
          <p:cNvSpPr/>
          <p:nvPr/>
        </p:nvSpPr>
        <p:spPr>
          <a:xfrm>
            <a:off x="477838" y="488950"/>
            <a:ext cx="10539412" cy="54117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eaLnBrk="1" fontAlgn="auto" hangingPunct="1">
              <a:spcBef>
                <a:spcPts val="0"/>
              </a:spcBef>
              <a:spcAft>
                <a:spcPts val="0"/>
              </a:spcAft>
              <a:defRPr/>
            </a:pPr>
            <a:endParaRPr lang="sv-SE" sz="2400">
              <a:solidFill>
                <a:prstClr val="white"/>
              </a:solidFill>
            </a:endParaRPr>
          </a:p>
        </p:txBody>
      </p:sp>
      <p:sp>
        <p:nvSpPr>
          <p:cNvPr id="6" name="Rektangel 5"/>
          <p:cNvSpPr/>
          <p:nvPr/>
        </p:nvSpPr>
        <p:spPr>
          <a:xfrm>
            <a:off x="477838" y="488950"/>
            <a:ext cx="10539412" cy="54117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eaLnBrk="1" fontAlgn="auto" hangingPunct="1">
              <a:spcBef>
                <a:spcPts val="0"/>
              </a:spcBef>
              <a:spcAft>
                <a:spcPts val="0"/>
              </a:spcAft>
              <a:defRPr/>
            </a:pPr>
            <a:endParaRPr lang="sv-SE" sz="2400">
              <a:solidFill>
                <a:prstClr val="white"/>
              </a:solidFill>
            </a:endParaRPr>
          </a:p>
        </p:txBody>
      </p:sp>
      <p:sp>
        <p:nvSpPr>
          <p:cNvPr id="2" name="Rubrik 1"/>
          <p:cNvSpPr>
            <a:spLocks noGrp="1"/>
          </p:cNvSpPr>
          <p:nvPr>
            <p:ph type="ctrTitle"/>
          </p:nvPr>
        </p:nvSpPr>
        <p:spPr>
          <a:xfrm>
            <a:off x="997281" y="945393"/>
            <a:ext cx="5309404" cy="2483608"/>
          </a:xfrm>
        </p:spPr>
        <p:txBody>
          <a:bodyPr anchor="b">
            <a:normAutofit/>
          </a:bodyPr>
          <a:lstStyle>
            <a:lvl1pPr>
              <a:defRPr sz="3733"/>
            </a:lvl1pPr>
          </a:lstStyle>
          <a:p>
            <a:r>
              <a:rPr lang="sv-SE" smtClean="0"/>
              <a:t>Klicka här för att ändra format</a:t>
            </a:r>
            <a:endParaRPr lang="sv-SE" dirty="0"/>
          </a:p>
        </p:txBody>
      </p:sp>
      <p:sp>
        <p:nvSpPr>
          <p:cNvPr id="3" name="Underrubrik 2"/>
          <p:cNvSpPr>
            <a:spLocks noGrp="1"/>
          </p:cNvSpPr>
          <p:nvPr>
            <p:ph type="subTitle" idx="1"/>
          </p:nvPr>
        </p:nvSpPr>
        <p:spPr>
          <a:xfrm>
            <a:off x="997281" y="3886200"/>
            <a:ext cx="5309404" cy="1495272"/>
          </a:xfrm>
        </p:spPr>
        <p:txBody>
          <a:bodyPr>
            <a:normAutofit/>
          </a:bodyPr>
          <a:lstStyle>
            <a:lvl1pPr marL="0" indent="0" algn="l">
              <a:buNone/>
              <a:defRPr sz="2133" b="0">
                <a:solidFill>
                  <a:schemeClr val="tx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sv-SE" smtClean="0"/>
              <a:t>Klicka här för att ändra format på underrubrik i bakgrunden</a:t>
            </a:r>
            <a:endParaRPr lang="sv-SE" dirty="0"/>
          </a:p>
        </p:txBody>
      </p:sp>
      <p:sp>
        <p:nvSpPr>
          <p:cNvPr id="10" name="Platshållare för innehåll 9"/>
          <p:cNvSpPr>
            <a:spLocks noGrp="1"/>
          </p:cNvSpPr>
          <p:nvPr>
            <p:ph sz="quarter" idx="10"/>
          </p:nvPr>
        </p:nvSpPr>
        <p:spPr>
          <a:xfrm>
            <a:off x="6822018" y="488281"/>
            <a:ext cx="4195893" cy="5412572"/>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3443172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Rubrik, text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609600" y="274640"/>
            <a:ext cx="10972800" cy="706437"/>
          </a:xfrm>
        </p:spPr>
        <p:txBody>
          <a:bodyPr/>
          <a:lstStyle/>
          <a:p>
            <a:r>
              <a:rPr lang="sv-SE" smtClean="0"/>
              <a:t>Klicka här för att ändra format</a:t>
            </a:r>
            <a:endParaRPr lang="sv-SE"/>
          </a:p>
        </p:txBody>
      </p:sp>
      <p:sp>
        <p:nvSpPr>
          <p:cNvPr id="3" name="Platshållare för text 2"/>
          <p:cNvSpPr>
            <a:spLocks noGrp="1"/>
          </p:cNvSpPr>
          <p:nvPr>
            <p:ph type="body" sz="half" idx="1"/>
          </p:nvPr>
        </p:nvSpPr>
        <p:spPr>
          <a:xfrm>
            <a:off x="609600" y="1268414"/>
            <a:ext cx="5384800" cy="4857751"/>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6197600" y="1268414"/>
            <a:ext cx="5384800" cy="4857751"/>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ectangle 4"/>
          <p:cNvSpPr>
            <a:spLocks noGrp="1" noChangeArrowheads="1"/>
          </p:cNvSpPr>
          <p:nvPr>
            <p:ph type="dt" sz="half" idx="10"/>
          </p:nvPr>
        </p:nvSpPr>
        <p:spPr>
          <a:xfrm>
            <a:off x="838200" y="6356350"/>
            <a:ext cx="2743200" cy="366713"/>
          </a:xfrm>
          <a:prstGeom prst="rect">
            <a:avLst/>
          </a:prstGeom>
        </p:spPr>
        <p:txBody>
          <a:bodyPr/>
          <a:lstStyle>
            <a:lvl1pPr defTabSz="609585">
              <a:defRPr>
                <a:solidFill>
                  <a:prstClr val="black"/>
                </a:solidFill>
                <a:latin typeface="+mn-lt"/>
                <a:cs typeface="Arial" panose="020B0604020202020204" pitchFamily="34" charset="0"/>
              </a:defRPr>
            </a:lvl1pPr>
          </a:lstStyle>
          <a:p>
            <a:pPr>
              <a:defRPr/>
            </a:pPr>
            <a:endParaRPr lang="sv-SE"/>
          </a:p>
        </p:txBody>
      </p:sp>
      <p:sp>
        <p:nvSpPr>
          <p:cNvPr id="6" name="Rectangle 5"/>
          <p:cNvSpPr>
            <a:spLocks noGrp="1" noChangeArrowheads="1"/>
          </p:cNvSpPr>
          <p:nvPr>
            <p:ph type="ftr" sz="quarter" idx="11"/>
          </p:nvPr>
        </p:nvSpPr>
        <p:spPr>
          <a:xfrm>
            <a:off x="4038600" y="6356350"/>
            <a:ext cx="4114800" cy="366713"/>
          </a:xfrm>
          <a:prstGeom prst="rect">
            <a:avLst/>
          </a:prstGeom>
        </p:spPr>
        <p:txBody>
          <a:bodyPr/>
          <a:lstStyle>
            <a:lvl1pPr defTabSz="609585">
              <a:defRPr>
                <a:solidFill>
                  <a:prstClr val="black"/>
                </a:solidFill>
                <a:latin typeface="+mn-lt"/>
                <a:cs typeface="Arial" panose="020B0604020202020204" pitchFamily="34" charset="0"/>
              </a:defRPr>
            </a:lvl1pPr>
          </a:lstStyle>
          <a:p>
            <a:pPr>
              <a:defRPr/>
            </a:pPr>
            <a:endParaRPr lang="sv-SE"/>
          </a:p>
        </p:txBody>
      </p:sp>
      <p:sp>
        <p:nvSpPr>
          <p:cNvPr id="7" name="Rectangle 6"/>
          <p:cNvSpPr>
            <a:spLocks noGrp="1" noChangeArrowheads="1"/>
          </p:cNvSpPr>
          <p:nvPr>
            <p:ph type="sldNum" sz="quarter" idx="12"/>
          </p:nvPr>
        </p:nvSpPr>
        <p:spPr>
          <a:xfrm>
            <a:off x="8610600" y="6356350"/>
            <a:ext cx="2743200" cy="366713"/>
          </a:xfrm>
          <a:prstGeom prst="rect">
            <a:avLst/>
          </a:prstGeom>
        </p:spPr>
        <p:txBody>
          <a:bodyPr/>
          <a:lstStyle>
            <a:lvl1pPr defTabSz="609585">
              <a:defRPr>
                <a:solidFill>
                  <a:prstClr val="black"/>
                </a:solidFill>
                <a:latin typeface="+mn-lt"/>
                <a:cs typeface="Arial" panose="020B0604020202020204" pitchFamily="34" charset="0"/>
              </a:defRPr>
            </a:lvl1pPr>
          </a:lstStyle>
          <a:p>
            <a:pPr>
              <a:defRPr/>
            </a:pPr>
            <a:fld id="{69AD74AC-C310-4491-AD0B-21BB6CC946DE}" type="slidenum">
              <a:rPr lang="sv-SE" altLang="sv-SE"/>
              <a:pPr>
                <a:defRPr/>
              </a:pPr>
              <a:t>‹#›</a:t>
            </a:fld>
            <a:endParaRPr lang="sv-SE" altLang="sv-SE"/>
          </a:p>
        </p:txBody>
      </p:sp>
    </p:spTree>
    <p:extLst>
      <p:ext uri="{BB962C8B-B14F-4D97-AF65-F5344CB8AC3E}">
        <p14:creationId xmlns:p14="http://schemas.microsoft.com/office/powerpoint/2010/main" val="4285438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vå innehållsdelar">
    <p:spTree>
      <p:nvGrpSpPr>
        <p:cNvPr id="1" name=""/>
        <p:cNvGrpSpPr/>
        <p:nvPr/>
      </p:nvGrpSpPr>
      <p:grpSpPr>
        <a:xfrm>
          <a:off x="0" y="0"/>
          <a:ext cx="0" cy="0"/>
          <a:chOff x="0" y="0"/>
          <a:chExt cx="0" cy="0"/>
        </a:xfrm>
      </p:grpSpPr>
      <p:sp>
        <p:nvSpPr>
          <p:cNvPr id="5" name="Rektangel 4"/>
          <p:cNvSpPr/>
          <p:nvPr/>
        </p:nvSpPr>
        <p:spPr>
          <a:xfrm>
            <a:off x="477838" y="882650"/>
            <a:ext cx="10539412" cy="50180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eaLnBrk="1" fontAlgn="auto" hangingPunct="1">
              <a:spcBef>
                <a:spcPts val="0"/>
              </a:spcBef>
              <a:spcAft>
                <a:spcPts val="0"/>
              </a:spcAft>
              <a:defRPr/>
            </a:pPr>
            <a:endParaRPr lang="sv-SE" sz="2400">
              <a:solidFill>
                <a:prstClr val="white"/>
              </a:solidFill>
            </a:endParaRPr>
          </a:p>
        </p:txBody>
      </p:sp>
      <p:sp>
        <p:nvSpPr>
          <p:cNvPr id="6" name="Rektangel 5"/>
          <p:cNvSpPr/>
          <p:nvPr/>
        </p:nvSpPr>
        <p:spPr>
          <a:xfrm>
            <a:off x="477838" y="882650"/>
            <a:ext cx="10539412" cy="50180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eaLnBrk="1" fontAlgn="auto" hangingPunct="1">
              <a:spcBef>
                <a:spcPts val="0"/>
              </a:spcBef>
              <a:spcAft>
                <a:spcPts val="0"/>
              </a:spcAft>
              <a:defRPr/>
            </a:pPr>
            <a:endParaRPr lang="sv-SE" sz="2400">
              <a:solidFill>
                <a:prstClr val="white"/>
              </a:solidFill>
            </a:endParaRPr>
          </a:p>
        </p:txBody>
      </p:sp>
      <p:sp>
        <p:nvSpPr>
          <p:cNvPr id="2" name="Rubrik 1"/>
          <p:cNvSpPr>
            <a:spLocks noGrp="1"/>
          </p:cNvSpPr>
          <p:nvPr>
            <p:ph type="title"/>
          </p:nvPr>
        </p:nvSpPr>
        <p:spPr/>
        <p:txBody>
          <a:bodyPr/>
          <a:lstStyle/>
          <a:p>
            <a:r>
              <a:rPr lang="sv-SE" smtClean="0"/>
              <a:t>Klicka här för att ändra format</a:t>
            </a:r>
            <a:endParaRPr lang="sv-SE"/>
          </a:p>
        </p:txBody>
      </p:sp>
      <p:sp>
        <p:nvSpPr>
          <p:cNvPr id="7" name="Platshållare för innehåll 9"/>
          <p:cNvSpPr>
            <a:spLocks noGrp="1"/>
          </p:cNvSpPr>
          <p:nvPr>
            <p:ph sz="quarter" idx="12"/>
          </p:nvPr>
        </p:nvSpPr>
        <p:spPr>
          <a:xfrm>
            <a:off x="6822018" y="883061"/>
            <a:ext cx="4195893" cy="5018201"/>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8" name="Platshållare för innehåll 9"/>
          <p:cNvSpPr>
            <a:spLocks noGrp="1"/>
          </p:cNvSpPr>
          <p:nvPr>
            <p:ph sz="quarter" idx="10"/>
          </p:nvPr>
        </p:nvSpPr>
        <p:spPr>
          <a:xfrm>
            <a:off x="955726" y="1360952"/>
            <a:ext cx="5327220" cy="4072465"/>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4276280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Rubrik och innehåll med bildtext">
    <p:spTree>
      <p:nvGrpSpPr>
        <p:cNvPr id="1" name=""/>
        <p:cNvGrpSpPr/>
        <p:nvPr/>
      </p:nvGrpSpPr>
      <p:grpSpPr>
        <a:xfrm>
          <a:off x="0" y="0"/>
          <a:ext cx="0" cy="0"/>
          <a:chOff x="0" y="0"/>
          <a:chExt cx="0" cy="0"/>
        </a:xfrm>
      </p:grpSpPr>
      <p:sp>
        <p:nvSpPr>
          <p:cNvPr id="5" name="Rektangel 4"/>
          <p:cNvSpPr/>
          <p:nvPr/>
        </p:nvSpPr>
        <p:spPr>
          <a:xfrm>
            <a:off x="477838" y="882650"/>
            <a:ext cx="10539412" cy="50180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eaLnBrk="1" fontAlgn="auto" hangingPunct="1">
              <a:spcBef>
                <a:spcPts val="0"/>
              </a:spcBef>
              <a:spcAft>
                <a:spcPts val="0"/>
              </a:spcAft>
              <a:defRPr/>
            </a:pPr>
            <a:endParaRPr lang="sv-SE" sz="2400">
              <a:solidFill>
                <a:prstClr val="white"/>
              </a:solidFill>
            </a:endParaRPr>
          </a:p>
        </p:txBody>
      </p:sp>
      <p:sp>
        <p:nvSpPr>
          <p:cNvPr id="6" name="Rektangel 5"/>
          <p:cNvSpPr/>
          <p:nvPr/>
        </p:nvSpPr>
        <p:spPr>
          <a:xfrm>
            <a:off x="477838" y="882650"/>
            <a:ext cx="10539412" cy="50180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eaLnBrk="1" fontAlgn="auto" hangingPunct="1">
              <a:spcBef>
                <a:spcPts val="0"/>
              </a:spcBef>
              <a:spcAft>
                <a:spcPts val="0"/>
              </a:spcAft>
              <a:defRPr/>
            </a:pPr>
            <a:endParaRPr lang="sv-SE" sz="2400">
              <a:solidFill>
                <a:prstClr val="white"/>
              </a:solidFill>
            </a:endParaRPr>
          </a:p>
        </p:txBody>
      </p:sp>
      <p:sp>
        <p:nvSpPr>
          <p:cNvPr id="9" name="Rubrik 1"/>
          <p:cNvSpPr>
            <a:spLocks noGrp="1"/>
          </p:cNvSpPr>
          <p:nvPr>
            <p:ph type="title"/>
          </p:nvPr>
        </p:nvSpPr>
        <p:spPr>
          <a:xfrm>
            <a:off x="479190" y="93502"/>
            <a:ext cx="10538721" cy="719999"/>
          </a:xfrm>
        </p:spPr>
        <p:txBody>
          <a:bodyPr/>
          <a:lstStyle/>
          <a:p>
            <a:r>
              <a:rPr lang="sv-SE" smtClean="0"/>
              <a:t>Klicka här för att ändra format</a:t>
            </a:r>
            <a:endParaRPr lang="sv-SE" dirty="0"/>
          </a:p>
        </p:txBody>
      </p:sp>
      <p:sp>
        <p:nvSpPr>
          <p:cNvPr id="14" name="Platshållare för text 2"/>
          <p:cNvSpPr>
            <a:spLocks noGrp="1"/>
          </p:cNvSpPr>
          <p:nvPr>
            <p:ph type="body" idx="1"/>
          </p:nvPr>
        </p:nvSpPr>
        <p:spPr>
          <a:xfrm>
            <a:off x="697345" y="5337759"/>
            <a:ext cx="9601844" cy="469592"/>
          </a:xfrm>
        </p:spPr>
        <p:txBody>
          <a:bodyPr anchor="ctr">
            <a:normAutofit/>
          </a:bodyPr>
          <a:lstStyle>
            <a:lvl1pPr marL="0" indent="0">
              <a:buNone/>
              <a:defRPr sz="1600" b="0">
                <a:solidFill>
                  <a:srgbClr val="000000"/>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sv-SE" smtClean="0"/>
              <a:t>Klicka här för att ändra format på bakgrundstexten</a:t>
            </a:r>
          </a:p>
        </p:txBody>
      </p:sp>
      <p:sp>
        <p:nvSpPr>
          <p:cNvPr id="15" name="Platshållare för innehåll 4"/>
          <p:cNvSpPr>
            <a:spLocks noGrp="1"/>
          </p:cNvSpPr>
          <p:nvPr>
            <p:ph sz="quarter" idx="10"/>
          </p:nvPr>
        </p:nvSpPr>
        <p:spPr>
          <a:xfrm>
            <a:off x="478367" y="883062"/>
            <a:ext cx="10538884" cy="4373743"/>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1878439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Rubrik och utfallande innehåll">
    <p:spTree>
      <p:nvGrpSpPr>
        <p:cNvPr id="1" name=""/>
        <p:cNvGrpSpPr/>
        <p:nvPr/>
      </p:nvGrpSpPr>
      <p:grpSpPr>
        <a:xfrm>
          <a:off x="0" y="0"/>
          <a:ext cx="0" cy="0"/>
          <a:chOff x="0" y="0"/>
          <a:chExt cx="0" cy="0"/>
        </a:xfrm>
      </p:grpSpPr>
      <p:sp>
        <p:nvSpPr>
          <p:cNvPr id="4" name="Rektangel 3"/>
          <p:cNvSpPr/>
          <p:nvPr/>
        </p:nvSpPr>
        <p:spPr>
          <a:xfrm>
            <a:off x="477838" y="882650"/>
            <a:ext cx="10539412" cy="50180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eaLnBrk="1" fontAlgn="auto" hangingPunct="1">
              <a:spcBef>
                <a:spcPts val="0"/>
              </a:spcBef>
              <a:spcAft>
                <a:spcPts val="0"/>
              </a:spcAft>
              <a:defRPr/>
            </a:pPr>
            <a:endParaRPr lang="sv-SE" sz="2400">
              <a:solidFill>
                <a:prstClr val="white"/>
              </a:solidFill>
            </a:endParaRPr>
          </a:p>
        </p:txBody>
      </p:sp>
      <p:sp>
        <p:nvSpPr>
          <p:cNvPr id="6" name="Rektangel 5"/>
          <p:cNvSpPr/>
          <p:nvPr/>
        </p:nvSpPr>
        <p:spPr>
          <a:xfrm>
            <a:off x="477838" y="882650"/>
            <a:ext cx="10539412" cy="50180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eaLnBrk="1" fontAlgn="auto" hangingPunct="1">
              <a:spcBef>
                <a:spcPts val="0"/>
              </a:spcBef>
              <a:spcAft>
                <a:spcPts val="0"/>
              </a:spcAft>
              <a:defRPr/>
            </a:pPr>
            <a:endParaRPr lang="sv-SE" sz="2400">
              <a:solidFill>
                <a:prstClr val="white"/>
              </a:solidFill>
            </a:endParaRPr>
          </a:p>
        </p:txBody>
      </p:sp>
      <p:sp>
        <p:nvSpPr>
          <p:cNvPr id="2" name="Rubrik 1"/>
          <p:cNvSpPr>
            <a:spLocks noGrp="1"/>
          </p:cNvSpPr>
          <p:nvPr>
            <p:ph type="title"/>
          </p:nvPr>
        </p:nvSpPr>
        <p:spPr/>
        <p:txBody>
          <a:bodyPr/>
          <a:lstStyle/>
          <a:p>
            <a:r>
              <a:rPr lang="sv-SE" smtClean="0"/>
              <a:t>Klicka här för att ändra format</a:t>
            </a:r>
            <a:endParaRPr lang="sv-SE"/>
          </a:p>
        </p:txBody>
      </p:sp>
      <p:sp>
        <p:nvSpPr>
          <p:cNvPr id="5" name="Platshållare för innehåll 4"/>
          <p:cNvSpPr>
            <a:spLocks noGrp="1"/>
          </p:cNvSpPr>
          <p:nvPr>
            <p:ph sz="quarter" idx="10"/>
          </p:nvPr>
        </p:nvSpPr>
        <p:spPr>
          <a:xfrm>
            <a:off x="478367" y="883062"/>
            <a:ext cx="10538884" cy="5018205"/>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149275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Utfallande innehåll">
    <p:spTree>
      <p:nvGrpSpPr>
        <p:cNvPr id="1" name=""/>
        <p:cNvGrpSpPr/>
        <p:nvPr/>
      </p:nvGrpSpPr>
      <p:grpSpPr>
        <a:xfrm>
          <a:off x="0" y="0"/>
          <a:ext cx="0" cy="0"/>
          <a:chOff x="0" y="0"/>
          <a:chExt cx="0" cy="0"/>
        </a:xfrm>
      </p:grpSpPr>
      <p:sp>
        <p:nvSpPr>
          <p:cNvPr id="3" name="Rektangel 2"/>
          <p:cNvSpPr/>
          <p:nvPr/>
        </p:nvSpPr>
        <p:spPr>
          <a:xfrm>
            <a:off x="477838" y="488950"/>
            <a:ext cx="10539412" cy="54117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eaLnBrk="1" fontAlgn="auto" hangingPunct="1">
              <a:spcBef>
                <a:spcPts val="0"/>
              </a:spcBef>
              <a:spcAft>
                <a:spcPts val="0"/>
              </a:spcAft>
              <a:defRPr/>
            </a:pPr>
            <a:endParaRPr lang="sv-SE" sz="2400">
              <a:solidFill>
                <a:prstClr val="white"/>
              </a:solidFill>
            </a:endParaRPr>
          </a:p>
        </p:txBody>
      </p:sp>
      <p:sp>
        <p:nvSpPr>
          <p:cNvPr id="5" name="Rektangel 4"/>
          <p:cNvSpPr/>
          <p:nvPr/>
        </p:nvSpPr>
        <p:spPr>
          <a:xfrm>
            <a:off x="477838" y="488950"/>
            <a:ext cx="10539412" cy="54117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eaLnBrk="1" fontAlgn="auto" hangingPunct="1">
              <a:spcBef>
                <a:spcPts val="0"/>
              </a:spcBef>
              <a:spcAft>
                <a:spcPts val="0"/>
              </a:spcAft>
              <a:defRPr/>
            </a:pPr>
            <a:endParaRPr lang="sv-SE" sz="2400">
              <a:solidFill>
                <a:prstClr val="white"/>
              </a:solidFill>
            </a:endParaRPr>
          </a:p>
        </p:txBody>
      </p:sp>
      <p:sp>
        <p:nvSpPr>
          <p:cNvPr id="4" name="Platshållare för innehåll 4"/>
          <p:cNvSpPr>
            <a:spLocks noGrp="1"/>
          </p:cNvSpPr>
          <p:nvPr>
            <p:ph sz="quarter" idx="10"/>
          </p:nvPr>
        </p:nvSpPr>
        <p:spPr>
          <a:xfrm>
            <a:off x="478367" y="488280"/>
            <a:ext cx="10538884" cy="5412987"/>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4095846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Utfallande innehåll med bildtext">
    <p:spTree>
      <p:nvGrpSpPr>
        <p:cNvPr id="1" name=""/>
        <p:cNvGrpSpPr/>
        <p:nvPr/>
      </p:nvGrpSpPr>
      <p:grpSpPr>
        <a:xfrm>
          <a:off x="0" y="0"/>
          <a:ext cx="0" cy="0"/>
          <a:chOff x="0" y="0"/>
          <a:chExt cx="0" cy="0"/>
        </a:xfrm>
      </p:grpSpPr>
      <p:sp>
        <p:nvSpPr>
          <p:cNvPr id="4" name="Rektangel 3"/>
          <p:cNvSpPr/>
          <p:nvPr/>
        </p:nvSpPr>
        <p:spPr>
          <a:xfrm>
            <a:off x="477838" y="488950"/>
            <a:ext cx="10539412" cy="54117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eaLnBrk="1" fontAlgn="auto" hangingPunct="1">
              <a:spcBef>
                <a:spcPts val="0"/>
              </a:spcBef>
              <a:spcAft>
                <a:spcPts val="0"/>
              </a:spcAft>
              <a:defRPr/>
            </a:pPr>
            <a:endParaRPr lang="sv-SE" sz="2400">
              <a:solidFill>
                <a:prstClr val="white"/>
              </a:solidFill>
            </a:endParaRPr>
          </a:p>
        </p:txBody>
      </p:sp>
      <p:sp>
        <p:nvSpPr>
          <p:cNvPr id="7" name="Rektangel 6"/>
          <p:cNvSpPr/>
          <p:nvPr/>
        </p:nvSpPr>
        <p:spPr>
          <a:xfrm>
            <a:off x="477838" y="488950"/>
            <a:ext cx="10539412" cy="54117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eaLnBrk="1" fontAlgn="auto" hangingPunct="1">
              <a:spcBef>
                <a:spcPts val="0"/>
              </a:spcBef>
              <a:spcAft>
                <a:spcPts val="0"/>
              </a:spcAft>
              <a:defRPr/>
            </a:pPr>
            <a:endParaRPr lang="sv-SE" sz="2400">
              <a:solidFill>
                <a:prstClr val="white"/>
              </a:solidFill>
            </a:endParaRPr>
          </a:p>
        </p:txBody>
      </p:sp>
      <p:sp>
        <p:nvSpPr>
          <p:cNvPr id="5" name="Platshållare för text 2"/>
          <p:cNvSpPr>
            <a:spLocks noGrp="1"/>
          </p:cNvSpPr>
          <p:nvPr>
            <p:ph type="body" idx="1"/>
          </p:nvPr>
        </p:nvSpPr>
        <p:spPr>
          <a:xfrm>
            <a:off x="697345" y="5337759"/>
            <a:ext cx="9601844" cy="469592"/>
          </a:xfrm>
        </p:spPr>
        <p:txBody>
          <a:bodyPr anchor="ctr">
            <a:normAutofit/>
          </a:bodyPr>
          <a:lstStyle>
            <a:lvl1pPr marL="0" indent="0">
              <a:buNone/>
              <a:defRPr sz="1600" b="0">
                <a:solidFill>
                  <a:srgbClr val="000000"/>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sv-SE" smtClean="0"/>
              <a:t>Klicka här för att ändra format på bakgrundstexten</a:t>
            </a:r>
          </a:p>
        </p:txBody>
      </p:sp>
      <p:sp>
        <p:nvSpPr>
          <p:cNvPr id="6" name="Platshållare för innehåll 4"/>
          <p:cNvSpPr>
            <a:spLocks noGrp="1"/>
          </p:cNvSpPr>
          <p:nvPr>
            <p:ph sz="quarter" idx="10"/>
          </p:nvPr>
        </p:nvSpPr>
        <p:spPr>
          <a:xfrm>
            <a:off x="478367" y="488280"/>
            <a:ext cx="10538884" cy="4758136"/>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1471363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Rubrikbild">
    <p:spTree>
      <p:nvGrpSpPr>
        <p:cNvPr id="1" name=""/>
        <p:cNvGrpSpPr/>
        <p:nvPr/>
      </p:nvGrpSpPr>
      <p:grpSpPr>
        <a:xfrm>
          <a:off x="0" y="0"/>
          <a:ext cx="0" cy="0"/>
          <a:chOff x="0" y="0"/>
          <a:chExt cx="0" cy="0"/>
        </a:xfrm>
      </p:grpSpPr>
      <p:sp>
        <p:nvSpPr>
          <p:cNvPr id="5" name="Rektangel 4"/>
          <p:cNvSpPr/>
          <p:nvPr/>
        </p:nvSpPr>
        <p:spPr>
          <a:xfrm>
            <a:off x="477838" y="488950"/>
            <a:ext cx="10539412" cy="54117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eaLnBrk="1" fontAlgn="auto" hangingPunct="1">
              <a:spcBef>
                <a:spcPts val="0"/>
              </a:spcBef>
              <a:spcAft>
                <a:spcPts val="0"/>
              </a:spcAft>
              <a:defRPr/>
            </a:pPr>
            <a:endParaRPr lang="sv-SE" sz="2400">
              <a:solidFill>
                <a:prstClr val="white"/>
              </a:solidFill>
            </a:endParaRPr>
          </a:p>
        </p:txBody>
      </p:sp>
      <p:sp>
        <p:nvSpPr>
          <p:cNvPr id="2" name="Rubrik 1"/>
          <p:cNvSpPr>
            <a:spLocks noGrp="1"/>
          </p:cNvSpPr>
          <p:nvPr>
            <p:ph type="ctrTitle"/>
          </p:nvPr>
        </p:nvSpPr>
        <p:spPr>
          <a:xfrm>
            <a:off x="997281" y="945393"/>
            <a:ext cx="5309404" cy="2483608"/>
          </a:xfrm>
        </p:spPr>
        <p:txBody>
          <a:bodyPr anchor="b">
            <a:normAutofit/>
          </a:bodyPr>
          <a:lstStyle>
            <a:lvl1pPr>
              <a:defRPr sz="3733"/>
            </a:lvl1pPr>
          </a:lstStyle>
          <a:p>
            <a:r>
              <a:rPr lang="sv-SE" smtClean="0"/>
              <a:t>Klicka här för att ändra format</a:t>
            </a:r>
            <a:endParaRPr lang="sv-SE" dirty="0"/>
          </a:p>
        </p:txBody>
      </p:sp>
      <p:sp>
        <p:nvSpPr>
          <p:cNvPr id="3" name="Underrubrik 2"/>
          <p:cNvSpPr>
            <a:spLocks noGrp="1"/>
          </p:cNvSpPr>
          <p:nvPr>
            <p:ph type="subTitle" idx="1"/>
          </p:nvPr>
        </p:nvSpPr>
        <p:spPr>
          <a:xfrm>
            <a:off x="997281" y="3886200"/>
            <a:ext cx="5309404" cy="1495272"/>
          </a:xfrm>
        </p:spPr>
        <p:txBody>
          <a:bodyPr>
            <a:normAutofit/>
          </a:bodyPr>
          <a:lstStyle>
            <a:lvl1pPr marL="0" indent="0" algn="l">
              <a:buNone/>
              <a:defRPr sz="2133" b="0">
                <a:solidFill>
                  <a:schemeClr val="tx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sv-SE" smtClean="0"/>
              <a:t>Klicka här för att ändra format på underrubrik i bakgrunden</a:t>
            </a:r>
            <a:endParaRPr lang="sv-SE" dirty="0"/>
          </a:p>
        </p:txBody>
      </p:sp>
      <p:sp>
        <p:nvSpPr>
          <p:cNvPr id="10" name="Platshållare för innehåll 9"/>
          <p:cNvSpPr>
            <a:spLocks noGrp="1"/>
          </p:cNvSpPr>
          <p:nvPr>
            <p:ph sz="quarter" idx="10"/>
          </p:nvPr>
        </p:nvSpPr>
        <p:spPr>
          <a:xfrm>
            <a:off x="6822018" y="488281"/>
            <a:ext cx="4195893" cy="5412572"/>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2080209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vå innehållsdelar">
    <p:spTree>
      <p:nvGrpSpPr>
        <p:cNvPr id="1" name=""/>
        <p:cNvGrpSpPr/>
        <p:nvPr/>
      </p:nvGrpSpPr>
      <p:grpSpPr>
        <a:xfrm>
          <a:off x="0" y="0"/>
          <a:ext cx="0" cy="0"/>
          <a:chOff x="0" y="0"/>
          <a:chExt cx="0" cy="0"/>
        </a:xfrm>
      </p:grpSpPr>
      <p:sp>
        <p:nvSpPr>
          <p:cNvPr id="5" name="Rektangel 4"/>
          <p:cNvSpPr/>
          <p:nvPr/>
        </p:nvSpPr>
        <p:spPr>
          <a:xfrm>
            <a:off x="477838" y="882650"/>
            <a:ext cx="10539412" cy="50180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eaLnBrk="1" fontAlgn="auto" hangingPunct="1">
              <a:spcBef>
                <a:spcPts val="0"/>
              </a:spcBef>
              <a:spcAft>
                <a:spcPts val="0"/>
              </a:spcAft>
              <a:defRPr/>
            </a:pPr>
            <a:endParaRPr lang="sv-SE" sz="2400">
              <a:solidFill>
                <a:prstClr val="white"/>
              </a:solidFill>
            </a:endParaRPr>
          </a:p>
        </p:txBody>
      </p:sp>
      <p:sp>
        <p:nvSpPr>
          <p:cNvPr id="2" name="Rubrik 1"/>
          <p:cNvSpPr>
            <a:spLocks noGrp="1"/>
          </p:cNvSpPr>
          <p:nvPr>
            <p:ph type="title"/>
          </p:nvPr>
        </p:nvSpPr>
        <p:spPr/>
        <p:txBody>
          <a:bodyPr/>
          <a:lstStyle/>
          <a:p>
            <a:r>
              <a:rPr lang="sv-SE" smtClean="0"/>
              <a:t>Klicka här för att ändra format</a:t>
            </a:r>
            <a:endParaRPr lang="sv-SE"/>
          </a:p>
        </p:txBody>
      </p:sp>
      <p:sp>
        <p:nvSpPr>
          <p:cNvPr id="7" name="Platshållare för innehåll 9"/>
          <p:cNvSpPr>
            <a:spLocks noGrp="1"/>
          </p:cNvSpPr>
          <p:nvPr>
            <p:ph sz="quarter" idx="12"/>
          </p:nvPr>
        </p:nvSpPr>
        <p:spPr>
          <a:xfrm>
            <a:off x="6822018" y="883061"/>
            <a:ext cx="4195893" cy="5018201"/>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8" name="Platshållare för innehåll 9"/>
          <p:cNvSpPr>
            <a:spLocks noGrp="1"/>
          </p:cNvSpPr>
          <p:nvPr>
            <p:ph sz="quarter" idx="10"/>
          </p:nvPr>
        </p:nvSpPr>
        <p:spPr>
          <a:xfrm>
            <a:off x="955726" y="1360952"/>
            <a:ext cx="5327220" cy="4072465"/>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3177258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Rubrik och innehåll med bildtext">
    <p:spTree>
      <p:nvGrpSpPr>
        <p:cNvPr id="1" name=""/>
        <p:cNvGrpSpPr/>
        <p:nvPr/>
      </p:nvGrpSpPr>
      <p:grpSpPr>
        <a:xfrm>
          <a:off x="0" y="0"/>
          <a:ext cx="0" cy="0"/>
          <a:chOff x="0" y="0"/>
          <a:chExt cx="0" cy="0"/>
        </a:xfrm>
      </p:grpSpPr>
      <p:sp>
        <p:nvSpPr>
          <p:cNvPr id="5" name="Rektangel 4"/>
          <p:cNvSpPr/>
          <p:nvPr/>
        </p:nvSpPr>
        <p:spPr>
          <a:xfrm>
            <a:off x="477838" y="882650"/>
            <a:ext cx="10539412" cy="50180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eaLnBrk="1" fontAlgn="auto" hangingPunct="1">
              <a:spcBef>
                <a:spcPts val="0"/>
              </a:spcBef>
              <a:spcAft>
                <a:spcPts val="0"/>
              </a:spcAft>
              <a:defRPr/>
            </a:pPr>
            <a:endParaRPr lang="sv-SE" sz="2400">
              <a:solidFill>
                <a:prstClr val="white"/>
              </a:solidFill>
            </a:endParaRPr>
          </a:p>
        </p:txBody>
      </p:sp>
      <p:sp>
        <p:nvSpPr>
          <p:cNvPr id="9" name="Rubrik 1"/>
          <p:cNvSpPr>
            <a:spLocks noGrp="1"/>
          </p:cNvSpPr>
          <p:nvPr>
            <p:ph type="title"/>
          </p:nvPr>
        </p:nvSpPr>
        <p:spPr>
          <a:xfrm>
            <a:off x="479190" y="93502"/>
            <a:ext cx="10538721" cy="719999"/>
          </a:xfrm>
        </p:spPr>
        <p:txBody>
          <a:bodyPr/>
          <a:lstStyle/>
          <a:p>
            <a:r>
              <a:rPr lang="sv-SE" smtClean="0"/>
              <a:t>Klicka här för att ändra format</a:t>
            </a:r>
            <a:endParaRPr lang="sv-SE" dirty="0"/>
          </a:p>
        </p:txBody>
      </p:sp>
      <p:sp>
        <p:nvSpPr>
          <p:cNvPr id="14" name="Platshållare för text 2"/>
          <p:cNvSpPr>
            <a:spLocks noGrp="1"/>
          </p:cNvSpPr>
          <p:nvPr>
            <p:ph type="body" idx="1"/>
          </p:nvPr>
        </p:nvSpPr>
        <p:spPr>
          <a:xfrm>
            <a:off x="697345" y="5337759"/>
            <a:ext cx="9601844" cy="469592"/>
          </a:xfrm>
        </p:spPr>
        <p:txBody>
          <a:bodyPr anchor="ctr">
            <a:normAutofit/>
          </a:bodyPr>
          <a:lstStyle>
            <a:lvl1pPr marL="0" indent="0">
              <a:buNone/>
              <a:defRPr sz="1600" b="0">
                <a:solidFill>
                  <a:srgbClr val="000000"/>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sv-SE" smtClean="0"/>
              <a:t>Klicka här för att ändra format på bakgrundstexten</a:t>
            </a:r>
          </a:p>
        </p:txBody>
      </p:sp>
      <p:sp>
        <p:nvSpPr>
          <p:cNvPr id="15" name="Platshållare för innehåll 4"/>
          <p:cNvSpPr>
            <a:spLocks noGrp="1"/>
          </p:cNvSpPr>
          <p:nvPr>
            <p:ph sz="quarter" idx="10"/>
          </p:nvPr>
        </p:nvSpPr>
        <p:spPr>
          <a:xfrm>
            <a:off x="478367" y="883062"/>
            <a:ext cx="10538884" cy="4373743"/>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2627879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026" name="Bildobjekt 8" descr="element.pn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0" y="5894388"/>
            <a:ext cx="12192000"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Platshållare för rubrik 1"/>
          <p:cNvSpPr>
            <a:spLocks noGrp="1"/>
          </p:cNvSpPr>
          <p:nvPr>
            <p:ph type="title"/>
          </p:nvPr>
        </p:nvSpPr>
        <p:spPr bwMode="auto">
          <a:xfrm>
            <a:off x="477838" y="93663"/>
            <a:ext cx="10539412"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smtClean="0"/>
              <a:t>Klicka här för att ändra format</a:t>
            </a:r>
          </a:p>
        </p:txBody>
      </p:sp>
      <p:sp>
        <p:nvSpPr>
          <p:cNvPr id="1028" name="Platshållare för text 2"/>
          <p:cNvSpPr>
            <a:spLocks noGrp="1"/>
          </p:cNvSpPr>
          <p:nvPr>
            <p:ph type="body" idx="1"/>
          </p:nvPr>
        </p:nvSpPr>
        <p:spPr bwMode="auto">
          <a:xfrm>
            <a:off x="989013" y="1366838"/>
            <a:ext cx="9551987" cy="408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smtClean="0"/>
              <a:t>Klicka här för att ändra format på bakgrundstexten</a:t>
            </a:r>
          </a:p>
          <a:p>
            <a:pPr lvl="1"/>
            <a:r>
              <a:rPr lang="sv-SE" altLang="sv-SE" smtClean="0"/>
              <a:t>Nivå två</a:t>
            </a:r>
          </a:p>
          <a:p>
            <a:pPr lvl="2"/>
            <a:r>
              <a:rPr lang="sv-SE" altLang="sv-SE" smtClean="0"/>
              <a:t>Nivå tre</a:t>
            </a:r>
          </a:p>
          <a:p>
            <a:pPr lvl="3"/>
            <a:r>
              <a:rPr lang="sv-SE" altLang="sv-SE" smtClean="0"/>
              <a:t>Nivå fyra</a:t>
            </a:r>
          </a:p>
          <a:p>
            <a:pPr lvl="4"/>
            <a:r>
              <a:rPr lang="sv-SE" altLang="sv-SE" smtClean="0"/>
              <a:t>Nivå fem</a:t>
            </a:r>
          </a:p>
        </p:txBody>
      </p:sp>
      <p:sp>
        <p:nvSpPr>
          <p:cNvPr id="1029" name="textruta 7"/>
          <p:cNvSpPr txBox="1">
            <a:spLocks noChangeArrowheads="1"/>
          </p:cNvSpPr>
          <p:nvPr/>
        </p:nvSpPr>
        <p:spPr bwMode="auto">
          <a:xfrm>
            <a:off x="477838" y="6461125"/>
            <a:ext cx="9413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defTabSz="609585" eaLnBrk="1" hangingPunct="1">
              <a:defRPr/>
            </a:pPr>
            <a:r>
              <a:rPr lang="sv-SE" altLang="sv-SE" sz="1600" b="1" smtClean="0">
                <a:solidFill>
                  <a:prstClr val="white"/>
                </a:solidFill>
                <a:cs typeface="Arial" panose="020B0604020202020204" pitchFamily="34" charset="0"/>
              </a:rPr>
              <a:t>orebro.se</a:t>
            </a:r>
          </a:p>
        </p:txBody>
      </p:sp>
      <p:pic>
        <p:nvPicPr>
          <p:cNvPr id="1030" name="Bildobjekt 5" descr="element.pn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0" y="5894388"/>
            <a:ext cx="12192000"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ruta 6"/>
          <p:cNvSpPr txBox="1">
            <a:spLocks noChangeArrowheads="1"/>
          </p:cNvSpPr>
          <p:nvPr/>
        </p:nvSpPr>
        <p:spPr bwMode="auto">
          <a:xfrm>
            <a:off x="477838" y="6461125"/>
            <a:ext cx="9413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defTabSz="609585" eaLnBrk="1" hangingPunct="1">
              <a:defRPr/>
            </a:pPr>
            <a:r>
              <a:rPr lang="sv-SE" altLang="sv-SE" sz="1600" b="1" smtClean="0">
                <a:solidFill>
                  <a:prstClr val="white"/>
                </a:solidFill>
                <a:cs typeface="Arial" panose="020B0604020202020204" pitchFamily="34" charset="0"/>
              </a:rPr>
              <a:t>orebro.se</a:t>
            </a: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Lst>
  <p:txStyles>
    <p:titleStyle>
      <a:lvl1pPr algn="l" defTabSz="608013" rtl="0" eaLnBrk="0" fontAlgn="base" hangingPunct="0">
        <a:spcBef>
          <a:spcPct val="0"/>
        </a:spcBef>
        <a:spcAft>
          <a:spcPct val="0"/>
        </a:spcAft>
        <a:defRPr sz="3200" b="1" kern="1200">
          <a:solidFill>
            <a:schemeClr val="accent1"/>
          </a:solidFill>
          <a:latin typeface="+mj-lt"/>
          <a:ea typeface="+mj-ea"/>
          <a:cs typeface="+mj-cs"/>
        </a:defRPr>
      </a:lvl1pPr>
      <a:lvl2pPr algn="l" defTabSz="608013" rtl="0" eaLnBrk="0" fontAlgn="base" hangingPunct="0">
        <a:spcBef>
          <a:spcPct val="0"/>
        </a:spcBef>
        <a:spcAft>
          <a:spcPct val="0"/>
        </a:spcAft>
        <a:defRPr sz="3200" b="1">
          <a:solidFill>
            <a:schemeClr val="accent1"/>
          </a:solidFill>
          <a:latin typeface="Century Gothic" panose="020B0502020202020204" pitchFamily="34" charset="0"/>
        </a:defRPr>
      </a:lvl2pPr>
      <a:lvl3pPr algn="l" defTabSz="608013" rtl="0" eaLnBrk="0" fontAlgn="base" hangingPunct="0">
        <a:spcBef>
          <a:spcPct val="0"/>
        </a:spcBef>
        <a:spcAft>
          <a:spcPct val="0"/>
        </a:spcAft>
        <a:defRPr sz="3200" b="1">
          <a:solidFill>
            <a:schemeClr val="accent1"/>
          </a:solidFill>
          <a:latin typeface="Century Gothic" panose="020B0502020202020204" pitchFamily="34" charset="0"/>
        </a:defRPr>
      </a:lvl3pPr>
      <a:lvl4pPr algn="l" defTabSz="608013" rtl="0" eaLnBrk="0" fontAlgn="base" hangingPunct="0">
        <a:spcBef>
          <a:spcPct val="0"/>
        </a:spcBef>
        <a:spcAft>
          <a:spcPct val="0"/>
        </a:spcAft>
        <a:defRPr sz="3200" b="1">
          <a:solidFill>
            <a:schemeClr val="accent1"/>
          </a:solidFill>
          <a:latin typeface="Century Gothic" panose="020B0502020202020204" pitchFamily="34" charset="0"/>
        </a:defRPr>
      </a:lvl4pPr>
      <a:lvl5pPr algn="l" defTabSz="608013" rtl="0" eaLnBrk="0" fontAlgn="base" hangingPunct="0">
        <a:spcBef>
          <a:spcPct val="0"/>
        </a:spcBef>
        <a:spcAft>
          <a:spcPct val="0"/>
        </a:spcAft>
        <a:defRPr sz="3200" b="1">
          <a:solidFill>
            <a:schemeClr val="accent1"/>
          </a:solidFill>
          <a:latin typeface="Century Gothic" panose="020B0502020202020204" pitchFamily="34" charset="0"/>
        </a:defRPr>
      </a:lvl5pPr>
      <a:lvl6pPr marL="609585" algn="l" defTabSz="609585" rtl="0" fontAlgn="base">
        <a:spcBef>
          <a:spcPct val="0"/>
        </a:spcBef>
        <a:spcAft>
          <a:spcPct val="0"/>
        </a:spcAft>
        <a:defRPr sz="3200" b="1">
          <a:solidFill>
            <a:schemeClr val="accent1"/>
          </a:solidFill>
          <a:latin typeface="Century Gothic" panose="020B0502020202020204" pitchFamily="34" charset="0"/>
        </a:defRPr>
      </a:lvl6pPr>
      <a:lvl7pPr marL="1219170" algn="l" defTabSz="609585" rtl="0" fontAlgn="base">
        <a:spcBef>
          <a:spcPct val="0"/>
        </a:spcBef>
        <a:spcAft>
          <a:spcPct val="0"/>
        </a:spcAft>
        <a:defRPr sz="3200" b="1">
          <a:solidFill>
            <a:schemeClr val="accent1"/>
          </a:solidFill>
          <a:latin typeface="Century Gothic" panose="020B0502020202020204" pitchFamily="34" charset="0"/>
        </a:defRPr>
      </a:lvl7pPr>
      <a:lvl8pPr marL="1828754" algn="l" defTabSz="609585" rtl="0" fontAlgn="base">
        <a:spcBef>
          <a:spcPct val="0"/>
        </a:spcBef>
        <a:spcAft>
          <a:spcPct val="0"/>
        </a:spcAft>
        <a:defRPr sz="3200" b="1">
          <a:solidFill>
            <a:schemeClr val="accent1"/>
          </a:solidFill>
          <a:latin typeface="Century Gothic" panose="020B0502020202020204" pitchFamily="34" charset="0"/>
        </a:defRPr>
      </a:lvl8pPr>
      <a:lvl9pPr marL="2438339" algn="l" defTabSz="609585" rtl="0" fontAlgn="base">
        <a:spcBef>
          <a:spcPct val="0"/>
        </a:spcBef>
        <a:spcAft>
          <a:spcPct val="0"/>
        </a:spcAft>
        <a:defRPr sz="3200" b="1">
          <a:solidFill>
            <a:schemeClr val="accent1"/>
          </a:solidFill>
          <a:latin typeface="Century Gothic" panose="020B0502020202020204" pitchFamily="34" charset="0"/>
        </a:defRPr>
      </a:lvl9pPr>
    </p:titleStyle>
    <p:bodyStyle>
      <a:lvl1pPr marL="455613" indent="-455613" algn="l" defTabSz="608013" rtl="0" eaLnBrk="0" fontAlgn="base" hangingPunct="0">
        <a:lnSpc>
          <a:spcPct val="110000"/>
        </a:lnSpc>
        <a:spcBef>
          <a:spcPct val="20000"/>
        </a:spcBef>
        <a:spcAft>
          <a:spcPct val="0"/>
        </a:spcAft>
        <a:buFont typeface="Arial" panose="020B0604020202020204" pitchFamily="34" charset="0"/>
        <a:buChar char="•"/>
        <a:defRPr kern="1200">
          <a:solidFill>
            <a:schemeClr val="tx1"/>
          </a:solidFill>
          <a:latin typeface="+mn-lt"/>
          <a:ea typeface="+mn-ea"/>
          <a:cs typeface="+mn-cs"/>
        </a:defRPr>
      </a:lvl1pPr>
      <a:lvl2pPr marL="989013" indent="-379413" algn="l" defTabSz="608013" rtl="0" eaLnBrk="0" fontAlgn="base" hangingPunct="0">
        <a:lnSpc>
          <a:spcPct val="110000"/>
        </a:lnSpc>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1522413" indent="-303213" algn="l" defTabSz="608013" rtl="0" eaLnBrk="0" fontAlgn="base" hangingPunct="0">
        <a:lnSpc>
          <a:spcPct val="110000"/>
        </a:lnSpc>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2132013" indent="-303213" algn="l" defTabSz="608013" rtl="0" eaLnBrk="0" fontAlgn="base" hangingPunct="0">
        <a:lnSpc>
          <a:spcPct val="110000"/>
        </a:lnSpc>
        <a:spcBef>
          <a:spcPct val="20000"/>
        </a:spcBef>
        <a:spcAft>
          <a:spcPct val="0"/>
        </a:spcAft>
        <a:buFont typeface="Arial" panose="020B0604020202020204" pitchFamily="34" charset="0"/>
        <a:buChar char="–"/>
        <a:defRPr sz="1600" kern="1200">
          <a:solidFill>
            <a:schemeClr val="tx1"/>
          </a:solidFill>
          <a:latin typeface="+mn-lt"/>
          <a:ea typeface="+mn-ea"/>
          <a:cs typeface="+mn-cs"/>
        </a:defRPr>
      </a:lvl4pPr>
      <a:lvl5pPr marL="2741613" indent="-303213" algn="l" defTabSz="608013" rtl="0" eaLnBrk="0" fontAlgn="base" hangingPunct="0">
        <a:lnSpc>
          <a:spcPct val="110000"/>
        </a:lnSpc>
        <a:spcBef>
          <a:spcPct val="20000"/>
        </a:spcBef>
        <a:spcAft>
          <a:spcPct val="0"/>
        </a:spcAft>
        <a:buFont typeface="Arial" panose="020B0604020202020204" pitchFamily="34" charset="0"/>
        <a:buChar char="»"/>
        <a:defRPr sz="16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sv-SE"/>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p:cNvSpPr>
            <a:spLocks noGrp="1"/>
          </p:cNvSpPr>
          <p:nvPr>
            <p:ph type="body" idx="1"/>
          </p:nvPr>
        </p:nvSpPr>
        <p:spPr>
          <a:xfrm>
            <a:off x="530422" y="4558016"/>
            <a:ext cx="9601844" cy="1500187"/>
          </a:xfrm>
        </p:spPr>
        <p:txBody>
          <a:bodyPr/>
          <a:lstStyle/>
          <a:p>
            <a:pPr marL="457200" lvl="0" indent="-457200">
              <a:lnSpc>
                <a:spcPts val="2880"/>
              </a:lnSpc>
              <a:buFont typeface="Arial" panose="020B0604020202020204" pitchFamily="34" charset="0"/>
              <a:buChar char="•"/>
            </a:pPr>
            <a:endParaRPr lang="sv-SE" sz="2400" dirty="0"/>
          </a:p>
          <a:p>
            <a:pPr marL="457200" lvl="0" indent="-457200">
              <a:lnSpc>
                <a:spcPts val="2880"/>
              </a:lnSpc>
              <a:buFont typeface="Arial" panose="020B0604020202020204" pitchFamily="34" charset="0"/>
              <a:buChar char="•"/>
            </a:pPr>
            <a:endParaRPr lang="sv-SE" sz="2400" dirty="0"/>
          </a:p>
          <a:p>
            <a:pPr marL="457200" lvl="0" indent="-457200">
              <a:lnSpc>
                <a:spcPts val="2880"/>
              </a:lnSpc>
              <a:buFont typeface="Arial" panose="020B0604020202020204" pitchFamily="34" charset="0"/>
              <a:buChar char="•"/>
            </a:pPr>
            <a:endParaRPr lang="sv-SE" sz="2400" dirty="0"/>
          </a:p>
          <a:p>
            <a:endParaRPr lang="sv-SE" sz="2400" dirty="0"/>
          </a:p>
        </p:txBody>
      </p:sp>
      <p:pic>
        <p:nvPicPr>
          <p:cNvPr id="2" name="Bildobjekt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2897" y="252238"/>
            <a:ext cx="9858969" cy="5805965"/>
          </a:xfrm>
          <a:prstGeom prst="rect">
            <a:avLst/>
          </a:prstGeom>
        </p:spPr>
      </p:pic>
    </p:spTree>
    <p:extLst>
      <p:ext uri="{BB962C8B-B14F-4D97-AF65-F5344CB8AC3E}">
        <p14:creationId xmlns:p14="http://schemas.microsoft.com/office/powerpoint/2010/main" val="35063229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f</a:t>
            </a:r>
            <a:r>
              <a:rPr lang="sv-SE" dirty="0" smtClean="0"/>
              <a:t>orts.</a:t>
            </a:r>
            <a:endParaRPr lang="sv-SE" dirty="0"/>
          </a:p>
        </p:txBody>
      </p:sp>
      <p:sp>
        <p:nvSpPr>
          <p:cNvPr id="4" name="Platshållare för innehåll 3"/>
          <p:cNvSpPr>
            <a:spLocks noGrp="1"/>
          </p:cNvSpPr>
          <p:nvPr>
            <p:ph sz="quarter" idx="10"/>
          </p:nvPr>
        </p:nvSpPr>
        <p:spPr>
          <a:xfrm>
            <a:off x="955726" y="1360952"/>
            <a:ext cx="9951760" cy="4072465"/>
          </a:xfrm>
        </p:spPr>
        <p:txBody>
          <a:bodyPr/>
          <a:lstStyle/>
          <a:p>
            <a:pPr lvl="0"/>
            <a:r>
              <a:rPr lang="sv-SE" dirty="0"/>
              <a:t>Satsningen ska ha en tydlig linje mellan syfte- mål- effekt och uppföljning/utvärdering, vilket beskrivs under rubrikerna i ansökningsmallen (finns på Pedagog </a:t>
            </a:r>
            <a:r>
              <a:rPr lang="sv-SE" dirty="0" smtClean="0"/>
              <a:t>Örebro).</a:t>
            </a:r>
          </a:p>
          <a:p>
            <a:pPr lvl="0"/>
            <a:endParaRPr lang="sv-SE" dirty="0"/>
          </a:p>
          <a:p>
            <a:pPr lvl="0"/>
            <a:r>
              <a:rPr lang="sv-SE" dirty="0"/>
              <a:t>Det ska finnas en tydligt identifierad ansvarig för satsningen som har ska kunna garantera genomförande, uppföljning-och utvärdering av satsningen</a:t>
            </a:r>
            <a:r>
              <a:rPr lang="sv-SE" dirty="0" smtClean="0"/>
              <a:t>.</a:t>
            </a:r>
          </a:p>
          <a:p>
            <a:pPr lvl="0"/>
            <a:endParaRPr lang="sv-SE" dirty="0"/>
          </a:p>
          <a:p>
            <a:pPr lvl="0"/>
            <a:r>
              <a:rPr lang="sv-SE" dirty="0"/>
              <a:t>Satsningen ska på lämpligt sätt ha förankrats i berörd </a:t>
            </a:r>
            <a:r>
              <a:rPr lang="sv-SE" dirty="0" smtClean="0"/>
              <a:t>verksamhet/personalgrupp</a:t>
            </a:r>
          </a:p>
          <a:p>
            <a:pPr lvl="0"/>
            <a:endParaRPr lang="sv-SE" dirty="0"/>
          </a:p>
          <a:p>
            <a:pPr lvl="0"/>
            <a:r>
              <a:rPr lang="sv-SE" dirty="0"/>
              <a:t>Det ska finnas en tydlig beskrivning av hur spridning av satsningens resultat ska ske, vilket beskrivs under rubrik 5 i </a:t>
            </a:r>
            <a:r>
              <a:rPr lang="sv-SE" dirty="0" smtClean="0"/>
              <a:t>ansökningsmallen</a:t>
            </a:r>
            <a:endParaRPr lang="sv-SE" dirty="0"/>
          </a:p>
          <a:p>
            <a:pPr marL="0" indent="0">
              <a:buNone/>
            </a:pPr>
            <a:endParaRPr lang="sv-SE" dirty="0"/>
          </a:p>
        </p:txBody>
      </p:sp>
    </p:spTree>
    <p:extLst>
      <p:ext uri="{BB962C8B-B14F-4D97-AF65-F5344CB8AC3E}">
        <p14:creationId xmlns:p14="http://schemas.microsoft.com/office/powerpoint/2010/main" val="240177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906162" y="268327"/>
            <a:ext cx="11563772" cy="719137"/>
          </a:xfrm>
        </p:spPr>
        <p:txBody>
          <a:bodyPr/>
          <a:lstStyle/>
          <a:p>
            <a:r>
              <a:rPr lang="sv-SE" dirty="0" smtClean="0"/>
              <a:t>Vem gör bedömningen?</a:t>
            </a:r>
            <a:endParaRPr lang="sv-SE" dirty="0"/>
          </a:p>
        </p:txBody>
      </p:sp>
      <p:sp>
        <p:nvSpPr>
          <p:cNvPr id="4" name="Platshållare för innehåll 3"/>
          <p:cNvSpPr>
            <a:spLocks noGrp="1"/>
          </p:cNvSpPr>
          <p:nvPr>
            <p:ph sz="quarter" idx="10"/>
          </p:nvPr>
        </p:nvSpPr>
        <p:spPr>
          <a:xfrm>
            <a:off x="469557" y="922638"/>
            <a:ext cx="10577384" cy="5181600"/>
          </a:xfrm>
        </p:spPr>
        <p:txBody>
          <a:bodyPr/>
          <a:lstStyle/>
          <a:p>
            <a:pPr marL="0" indent="0">
              <a:buNone/>
            </a:pPr>
            <a:r>
              <a:rPr lang="sv-SE" sz="2000" dirty="0" smtClean="0"/>
              <a:t>Ansökningarna behandlas i styrgruppen. </a:t>
            </a:r>
          </a:p>
          <a:p>
            <a:pPr marL="0" indent="0">
              <a:buNone/>
            </a:pPr>
            <a:r>
              <a:rPr lang="sv-SE" dirty="0" smtClean="0"/>
              <a:t>Styrgruppens sammansättning:</a:t>
            </a:r>
          </a:p>
          <a:p>
            <a:r>
              <a:rPr lang="sv-SE" dirty="0" smtClean="0"/>
              <a:t>Verksamhetscheferna </a:t>
            </a:r>
            <a:r>
              <a:rPr lang="sv-SE" dirty="0"/>
              <a:t>inom kommunal grundskolan, </a:t>
            </a:r>
            <a:r>
              <a:rPr lang="sv-SE" u="sng" dirty="0"/>
              <a:t>Monica Skantz och Ulf </a:t>
            </a:r>
            <a:r>
              <a:rPr lang="sv-SE" u="sng" dirty="0" smtClean="0"/>
              <a:t>Aldén </a:t>
            </a:r>
          </a:p>
          <a:p>
            <a:r>
              <a:rPr lang="sv-SE" dirty="0" smtClean="0"/>
              <a:t>Kvalitetschef </a:t>
            </a:r>
            <a:r>
              <a:rPr lang="sv-SE" dirty="0"/>
              <a:t>kommunal grundskola, </a:t>
            </a:r>
            <a:r>
              <a:rPr lang="sv-SE" u="sng" dirty="0"/>
              <a:t>Anna-Karin </a:t>
            </a:r>
            <a:r>
              <a:rPr lang="sv-SE" u="sng" dirty="0" smtClean="0"/>
              <a:t>Mäntylä</a:t>
            </a:r>
          </a:p>
          <a:p>
            <a:r>
              <a:rPr lang="sv-SE" dirty="0" smtClean="0"/>
              <a:t>Verksamhetschef </a:t>
            </a:r>
            <a:r>
              <a:rPr lang="sv-SE" dirty="0"/>
              <a:t>Förvaltningen för utbildning, försörjning och arbete, </a:t>
            </a:r>
            <a:r>
              <a:rPr lang="sv-SE" u="sng" dirty="0" smtClean="0"/>
              <a:t>Veronica Svensson</a:t>
            </a:r>
          </a:p>
          <a:p>
            <a:r>
              <a:rPr lang="sv-SE" dirty="0" smtClean="0"/>
              <a:t>Kvalitetsutvecklare </a:t>
            </a:r>
            <a:r>
              <a:rPr lang="sv-SE" dirty="0"/>
              <a:t>Förvaltningen för utbildning, försörjning och arbete, </a:t>
            </a:r>
            <a:r>
              <a:rPr lang="sv-SE" u="sng" dirty="0" smtClean="0"/>
              <a:t>Jenny Lindström</a:t>
            </a:r>
            <a:endParaRPr lang="sv-SE" dirty="0" smtClean="0"/>
          </a:p>
          <a:p>
            <a:r>
              <a:rPr lang="sv-SE" dirty="0" smtClean="0"/>
              <a:t>Verksamhetscheferna </a:t>
            </a:r>
            <a:r>
              <a:rPr lang="sv-SE" dirty="0"/>
              <a:t>för den kommunala förskolan, </a:t>
            </a:r>
            <a:r>
              <a:rPr lang="sv-SE" u="sng" dirty="0"/>
              <a:t>Åsa Svahn och Zandra </a:t>
            </a:r>
            <a:r>
              <a:rPr lang="sv-SE" u="sng" dirty="0" smtClean="0"/>
              <a:t>Ahkoila </a:t>
            </a:r>
          </a:p>
          <a:p>
            <a:r>
              <a:rPr lang="sv-SE" dirty="0"/>
              <a:t>R</a:t>
            </a:r>
            <a:r>
              <a:rPr lang="sv-SE" dirty="0" smtClean="0"/>
              <a:t>epresentanter </a:t>
            </a:r>
            <a:r>
              <a:rPr lang="sv-SE" dirty="0"/>
              <a:t>från fristående grundskolor </a:t>
            </a:r>
            <a:r>
              <a:rPr lang="sv-SE" u="sng" dirty="0"/>
              <a:t>Björn Ekedahl och Marie Einarsson </a:t>
            </a:r>
            <a:r>
              <a:rPr lang="sv-SE" dirty="0"/>
              <a:t>båda </a:t>
            </a:r>
            <a:r>
              <a:rPr lang="sv-SE" dirty="0" smtClean="0"/>
              <a:t>rektorer</a:t>
            </a:r>
          </a:p>
          <a:p>
            <a:r>
              <a:rPr lang="sv-SE" dirty="0" smtClean="0"/>
              <a:t>Representanter för fristående förskolor </a:t>
            </a:r>
            <a:r>
              <a:rPr lang="sv-SE" u="sng" dirty="0" smtClean="0"/>
              <a:t>Maria </a:t>
            </a:r>
            <a:r>
              <a:rPr lang="sv-SE" u="sng" dirty="0"/>
              <a:t>Lavesson Hjortzberg </a:t>
            </a:r>
            <a:r>
              <a:rPr lang="sv-SE" dirty="0" smtClean="0"/>
              <a:t>förskolechef och </a:t>
            </a:r>
            <a:r>
              <a:rPr lang="sv-SE" u="sng" dirty="0" smtClean="0"/>
              <a:t>Mia Wallin</a:t>
            </a:r>
            <a:r>
              <a:rPr lang="sv-SE" dirty="0" smtClean="0"/>
              <a:t>, enhetschef Hannaskolan och förskolan</a:t>
            </a:r>
            <a:endParaRPr lang="sv-SE" dirty="0" smtClean="0"/>
          </a:p>
          <a:p>
            <a:r>
              <a:rPr lang="sv-SE" dirty="0" smtClean="0"/>
              <a:t>Enhetschef </a:t>
            </a:r>
            <a:r>
              <a:rPr lang="sv-SE" dirty="0"/>
              <a:t>för kvalitetsutvecklargruppen, </a:t>
            </a:r>
            <a:r>
              <a:rPr lang="sv-SE" u="sng" dirty="0"/>
              <a:t>Max </a:t>
            </a:r>
            <a:r>
              <a:rPr lang="sv-SE" u="sng" dirty="0" smtClean="0"/>
              <a:t>Jakobsson</a:t>
            </a:r>
            <a:r>
              <a:rPr lang="sv-SE" dirty="0" smtClean="0"/>
              <a:t> </a:t>
            </a:r>
          </a:p>
          <a:p>
            <a:r>
              <a:rPr lang="sv-SE" dirty="0" smtClean="0"/>
              <a:t>Ordförande </a:t>
            </a:r>
            <a:r>
              <a:rPr lang="sv-SE" dirty="0"/>
              <a:t>för Styrgruppen är </a:t>
            </a:r>
            <a:r>
              <a:rPr lang="sv-SE" u="sng" dirty="0"/>
              <a:t>Karin von Stedingk</a:t>
            </a:r>
            <a:r>
              <a:rPr lang="sv-SE" dirty="0"/>
              <a:t>, avdelningschef Centralt skolstöd.</a:t>
            </a:r>
            <a:endParaRPr lang="sv-SE" dirty="0" smtClean="0"/>
          </a:p>
          <a:p>
            <a:pPr marL="0" indent="0">
              <a:buNone/>
            </a:pPr>
            <a:endParaRPr lang="sv-SE" dirty="0"/>
          </a:p>
        </p:txBody>
      </p:sp>
    </p:spTree>
    <p:extLst>
      <p:ext uri="{BB962C8B-B14F-4D97-AF65-F5344CB8AC3E}">
        <p14:creationId xmlns:p14="http://schemas.microsoft.com/office/powerpoint/2010/main" val="1321066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500"/>
                                        <p:tgtEl>
                                          <p:spTgt spid="4">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fade">
                                      <p:cBhvr>
                                        <p:cTn id="24" dur="500"/>
                                        <p:tgtEl>
                                          <p:spTgt spid="4">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Effect transition="in" filter="fade">
                                      <p:cBhvr>
                                        <p:cTn id="29" dur="500"/>
                                        <p:tgtEl>
                                          <p:spTgt spid="4">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xEl>
                                              <p:pRg st="7" end="7"/>
                                            </p:txEl>
                                          </p:spTgt>
                                        </p:tgtEl>
                                        <p:attrNameLst>
                                          <p:attrName>style.visibility</p:attrName>
                                        </p:attrNameLst>
                                      </p:cBhvr>
                                      <p:to>
                                        <p:strVal val="visible"/>
                                      </p:to>
                                    </p:set>
                                    <p:animEffect transition="in" filter="fade">
                                      <p:cBhvr>
                                        <p:cTn id="34" dur="500"/>
                                        <p:tgtEl>
                                          <p:spTgt spid="4">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Effect transition="in" filter="fade">
                                      <p:cBhvr>
                                        <p:cTn id="39" dur="500"/>
                                        <p:tgtEl>
                                          <p:spTgt spid="4">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4">
                                            <p:txEl>
                                              <p:pRg st="9" end="9"/>
                                            </p:txEl>
                                          </p:spTgt>
                                        </p:tgtEl>
                                        <p:attrNameLst>
                                          <p:attrName>style.visibility</p:attrName>
                                        </p:attrNameLst>
                                      </p:cBhvr>
                                      <p:to>
                                        <p:strVal val="visible"/>
                                      </p:to>
                                    </p:set>
                                    <p:animEffect transition="in" filter="fade">
                                      <p:cBhvr>
                                        <p:cTn id="44" dur="500"/>
                                        <p:tgtEl>
                                          <p:spTgt spid="4">
                                            <p:txEl>
                                              <p:pRg st="9" end="9"/>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4">
                                            <p:txEl>
                                              <p:pRg st="10" end="10"/>
                                            </p:txEl>
                                          </p:spTgt>
                                        </p:tgtEl>
                                        <p:attrNameLst>
                                          <p:attrName>style.visibility</p:attrName>
                                        </p:attrNameLst>
                                      </p:cBhvr>
                                      <p:to>
                                        <p:strVal val="visible"/>
                                      </p:to>
                                    </p:set>
                                    <p:animEffect transition="in" filter="fade">
                                      <p:cBhvr>
                                        <p:cTn id="49"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p:cNvSpPr>
            <a:spLocks noGrp="1"/>
          </p:cNvSpPr>
          <p:nvPr>
            <p:ph sz="quarter" idx="10"/>
          </p:nvPr>
        </p:nvSpPr>
        <p:spPr>
          <a:xfrm>
            <a:off x="1041786" y="1307164"/>
            <a:ext cx="8785433" cy="4072465"/>
          </a:xfrm>
        </p:spPr>
        <p:txBody>
          <a:bodyPr/>
          <a:lstStyle/>
          <a:p>
            <a:r>
              <a:rPr lang="sv-SE" dirty="0" smtClean="0"/>
              <a:t>När styrgruppen har beslutat att en ansökan ska gå vidare ska den beredas </a:t>
            </a:r>
            <a:r>
              <a:rPr lang="sv-SE" sz="1600" i="1" dirty="0" smtClean="0"/>
              <a:t>(</a:t>
            </a:r>
            <a:r>
              <a:rPr lang="sv-SE" sz="1600" i="1" dirty="0"/>
              <a:t>ordförandeberedning </a:t>
            </a:r>
            <a:r>
              <a:rPr lang="sv-SE" sz="1600" i="1" dirty="0">
                <a:sym typeface="Wingdings" panose="05000000000000000000" pitchFamily="2" charset="2"/>
              </a:rPr>
              <a:t></a:t>
            </a:r>
            <a:r>
              <a:rPr lang="sv-SE" sz="1600" i="1" dirty="0"/>
              <a:t> presidium </a:t>
            </a:r>
            <a:r>
              <a:rPr lang="sv-SE" sz="1600" i="1" dirty="0">
                <a:sym typeface="Wingdings" panose="05000000000000000000" pitchFamily="2" charset="2"/>
              </a:rPr>
              <a:t></a:t>
            </a:r>
            <a:r>
              <a:rPr lang="sv-SE" sz="1600" i="1" dirty="0"/>
              <a:t> nämnd</a:t>
            </a:r>
            <a:r>
              <a:rPr lang="sv-SE" sz="1600" i="1" dirty="0" smtClean="0"/>
              <a:t>)</a:t>
            </a:r>
            <a:r>
              <a:rPr lang="sv-SE" dirty="0" smtClean="0"/>
              <a:t> till programnämnd barn och utbildning som sedan tar beslut på ordinarie nämndsammanträde</a:t>
            </a:r>
          </a:p>
          <a:p>
            <a:pPr marL="0" indent="0">
              <a:buNone/>
            </a:pPr>
            <a:endParaRPr lang="sv-SE" dirty="0" smtClean="0"/>
          </a:p>
          <a:p>
            <a:pPr marL="0" indent="0">
              <a:buNone/>
            </a:pPr>
            <a:r>
              <a:rPr lang="sv-SE" dirty="0" smtClean="0"/>
              <a:t>Observera att:</a:t>
            </a:r>
          </a:p>
          <a:p>
            <a:r>
              <a:rPr lang="sv-SE" dirty="0" smtClean="0"/>
              <a:t>En ansökan kan stoppas av nämnd fast den blivit antagen i styrgrupp</a:t>
            </a:r>
          </a:p>
          <a:p>
            <a:endParaRPr lang="sv-SE" dirty="0"/>
          </a:p>
          <a:p>
            <a:r>
              <a:rPr lang="sv-SE" dirty="0" smtClean="0"/>
              <a:t>Det kan komma förslag till satsningar från politik som går direkt till nämnd</a:t>
            </a:r>
          </a:p>
          <a:p>
            <a:endParaRPr lang="sv-SE" dirty="0"/>
          </a:p>
          <a:p>
            <a:r>
              <a:rPr lang="sv-SE" dirty="0" smtClean="0"/>
              <a:t>Centralt skolstöd </a:t>
            </a:r>
            <a:r>
              <a:rPr lang="sv-SE" smtClean="0"/>
              <a:t>sköter den endast </a:t>
            </a:r>
            <a:r>
              <a:rPr lang="sv-SE" dirty="0" smtClean="0"/>
              <a:t>administrativa hanteringen, beslutet om att bevilja ansökningar görs av styrgrupp och slutgiltigt av programnämnd barn och utbildning</a:t>
            </a:r>
            <a:endParaRPr lang="sv-SE" dirty="0"/>
          </a:p>
        </p:txBody>
      </p:sp>
    </p:spTree>
    <p:extLst>
      <p:ext uri="{BB962C8B-B14F-4D97-AF65-F5344CB8AC3E}">
        <p14:creationId xmlns:p14="http://schemas.microsoft.com/office/powerpoint/2010/main" val="1986535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3" end="3"/>
                                            </p:txEl>
                                          </p:spTgt>
                                        </p:tgtEl>
                                        <p:attrNameLst>
                                          <p:attrName>style.visibility</p:attrName>
                                        </p:attrNameLst>
                                      </p:cBhvr>
                                      <p:to>
                                        <p:strVal val="visible"/>
                                      </p:to>
                                    </p:set>
                                    <p:animEffect transition="in" filter="fade">
                                      <p:cBhvr>
                                        <p:cTn id="10" dur="500"/>
                                        <p:tgtEl>
                                          <p:spTgt spid="4">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animEffect transition="in" filter="fade">
                                      <p:cBhvr>
                                        <p:cTn id="15" dur="500"/>
                                        <p:tgtEl>
                                          <p:spTgt spid="4">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7" end="7"/>
                                            </p:txEl>
                                          </p:spTgt>
                                        </p:tgtEl>
                                        <p:attrNameLst>
                                          <p:attrName>style.visibility</p:attrName>
                                        </p:attrNameLst>
                                      </p:cBhvr>
                                      <p:to>
                                        <p:strVal val="visible"/>
                                      </p:to>
                                    </p:set>
                                    <p:animEffect transition="in" filter="fade">
                                      <p:cBhvr>
                                        <p:cTn id="20"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513" y="692160"/>
            <a:ext cx="9364973" cy="5515049"/>
          </a:xfrm>
          <a:prstGeom prst="rect">
            <a:avLst/>
          </a:prstGeom>
        </p:spPr>
      </p:pic>
    </p:spTree>
    <p:extLst>
      <p:ext uri="{BB962C8B-B14F-4D97-AF65-F5344CB8AC3E}">
        <p14:creationId xmlns:p14="http://schemas.microsoft.com/office/powerpoint/2010/main" val="9745112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Upplägg</a:t>
            </a:r>
            <a:endParaRPr lang="sv-SE" dirty="0"/>
          </a:p>
        </p:txBody>
      </p:sp>
      <p:sp>
        <p:nvSpPr>
          <p:cNvPr id="4" name="Platshållare för innehåll 3"/>
          <p:cNvSpPr>
            <a:spLocks noGrp="1"/>
          </p:cNvSpPr>
          <p:nvPr>
            <p:ph sz="quarter" idx="10"/>
          </p:nvPr>
        </p:nvSpPr>
        <p:spPr>
          <a:xfrm>
            <a:off x="955726" y="1360952"/>
            <a:ext cx="9186650" cy="4072465"/>
          </a:xfrm>
        </p:spPr>
        <p:txBody>
          <a:bodyPr/>
          <a:lstStyle/>
          <a:p>
            <a:r>
              <a:rPr lang="sv-SE" dirty="0" smtClean="0"/>
              <a:t>Syfte och mål med Skolutveckling tillsammans Topp 25 2025</a:t>
            </a:r>
          </a:p>
          <a:p>
            <a:pPr marL="0" indent="0">
              <a:buNone/>
            </a:pPr>
            <a:endParaRPr lang="sv-SE" dirty="0" smtClean="0"/>
          </a:p>
          <a:p>
            <a:r>
              <a:rPr lang="sv-SE" dirty="0" smtClean="0"/>
              <a:t>Strategi för Skolutveckling tillsammans Topp 25 2025</a:t>
            </a:r>
          </a:p>
          <a:p>
            <a:pPr marL="0" indent="0">
              <a:buNone/>
            </a:pPr>
            <a:endParaRPr lang="sv-SE" dirty="0" smtClean="0"/>
          </a:p>
          <a:p>
            <a:r>
              <a:rPr lang="sv-SE" dirty="0" smtClean="0"/>
              <a:t>Ansökan av medel </a:t>
            </a:r>
          </a:p>
          <a:p>
            <a:pPr marL="0" indent="0">
              <a:buNone/>
            </a:pPr>
            <a:endParaRPr lang="sv-SE" dirty="0" smtClean="0"/>
          </a:p>
          <a:p>
            <a:r>
              <a:rPr lang="sv-SE" dirty="0" smtClean="0"/>
              <a:t>Kriterier för bedömning av ansökan</a:t>
            </a:r>
          </a:p>
          <a:p>
            <a:pPr marL="0" indent="0">
              <a:buNone/>
            </a:pPr>
            <a:endParaRPr lang="sv-SE" dirty="0" smtClean="0"/>
          </a:p>
          <a:p>
            <a:r>
              <a:rPr lang="sv-SE" dirty="0" smtClean="0"/>
              <a:t>Vem gör bedömningen?</a:t>
            </a:r>
          </a:p>
          <a:p>
            <a:endParaRPr lang="sv-SE" dirty="0" smtClean="0"/>
          </a:p>
          <a:p>
            <a:endParaRPr lang="sv-SE" dirty="0"/>
          </a:p>
        </p:txBody>
      </p:sp>
    </p:spTree>
    <p:extLst>
      <p:ext uri="{BB962C8B-B14F-4D97-AF65-F5344CB8AC3E}">
        <p14:creationId xmlns:p14="http://schemas.microsoft.com/office/powerpoint/2010/main" val="6316620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78499" y="-130272"/>
            <a:ext cx="10539412" cy="719137"/>
          </a:xfrm>
        </p:spPr>
        <p:txBody>
          <a:bodyPr/>
          <a:lstStyle/>
          <a:p>
            <a:r>
              <a:rPr lang="sv-SE" dirty="0" smtClean="0"/>
              <a:t/>
            </a:r>
            <a:br>
              <a:rPr lang="sv-SE" dirty="0" smtClean="0"/>
            </a:br>
            <a:r>
              <a:rPr lang="sv-SE" dirty="0" smtClean="0"/>
              <a:t>Skolutveckling tillsammans, Topp 25 2025</a:t>
            </a:r>
            <a:endParaRPr lang="sv-SE" dirty="0"/>
          </a:p>
        </p:txBody>
      </p:sp>
      <p:sp>
        <p:nvSpPr>
          <p:cNvPr id="4" name="Platshållare för innehåll 3"/>
          <p:cNvSpPr>
            <a:spLocks noGrp="1"/>
          </p:cNvSpPr>
          <p:nvPr>
            <p:ph sz="quarter" idx="10"/>
          </p:nvPr>
        </p:nvSpPr>
        <p:spPr>
          <a:xfrm>
            <a:off x="578499" y="1109026"/>
            <a:ext cx="10067730" cy="4072465"/>
          </a:xfrm>
        </p:spPr>
        <p:txBody>
          <a:bodyPr/>
          <a:lstStyle/>
          <a:p>
            <a:pPr marL="0" indent="0">
              <a:buNone/>
            </a:pPr>
            <a:r>
              <a:rPr lang="sv-SE" b="1" dirty="0" smtClean="0"/>
              <a:t>Syfte:</a:t>
            </a:r>
            <a:endParaRPr lang="sv-SE" b="1" dirty="0"/>
          </a:p>
          <a:p>
            <a:pPr marL="0" indent="0">
              <a:buNone/>
            </a:pPr>
            <a:r>
              <a:rPr lang="sv-SE" dirty="0"/>
              <a:t>Att skapa samling, struktur och ge energi åt ett brett skolutvecklingsarbete där barn och elevers lärande står i centrum och därigenom öka barn och elevers kunskap och måluppfyllelse. </a:t>
            </a:r>
            <a:endParaRPr lang="sv-SE" dirty="0" smtClean="0"/>
          </a:p>
          <a:p>
            <a:pPr marL="0" indent="0">
              <a:buNone/>
            </a:pPr>
            <a:endParaRPr lang="sv-SE" dirty="0"/>
          </a:p>
          <a:p>
            <a:pPr marL="0" indent="0">
              <a:buNone/>
            </a:pPr>
            <a:endParaRPr lang="sv-SE" dirty="0"/>
          </a:p>
          <a:p>
            <a:pPr marL="0" indent="0">
              <a:buNone/>
            </a:pPr>
            <a:r>
              <a:rPr lang="sv-SE" b="1" dirty="0" smtClean="0"/>
              <a:t>Mål</a:t>
            </a:r>
          </a:p>
          <a:p>
            <a:r>
              <a:rPr lang="sv-SE" dirty="0" smtClean="0"/>
              <a:t>Att </a:t>
            </a:r>
            <a:r>
              <a:rPr lang="sv-SE" dirty="0"/>
              <a:t>öka barn och elevers kunskaper och stärka skolresultaten i Örebro kommun </a:t>
            </a:r>
          </a:p>
          <a:p>
            <a:r>
              <a:rPr lang="sv-SE" dirty="0" smtClean="0"/>
              <a:t>Att </a:t>
            </a:r>
            <a:r>
              <a:rPr lang="sv-SE" dirty="0"/>
              <a:t>fler elever ska nå kunskapsmålen i årskurs nio </a:t>
            </a:r>
          </a:p>
          <a:p>
            <a:r>
              <a:rPr lang="sv-SE" dirty="0" smtClean="0"/>
              <a:t>Att </a:t>
            </a:r>
            <a:r>
              <a:rPr lang="sv-SE" dirty="0"/>
              <a:t>fler elever ska fullfölja gymnasiet </a:t>
            </a:r>
          </a:p>
          <a:p>
            <a:pPr marL="0" indent="0">
              <a:buNone/>
            </a:pPr>
            <a:endParaRPr lang="sv-SE" dirty="0"/>
          </a:p>
        </p:txBody>
      </p:sp>
    </p:spTree>
    <p:extLst>
      <p:ext uri="{BB962C8B-B14F-4D97-AF65-F5344CB8AC3E}">
        <p14:creationId xmlns:p14="http://schemas.microsoft.com/office/powerpoint/2010/main" val="2168406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fade">
                                      <p:cBhvr>
                                        <p:cTn id="7" dur="500"/>
                                        <p:tgtEl>
                                          <p:spTgt spid="4">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6" end="6"/>
                                            </p:txEl>
                                          </p:spTgt>
                                        </p:tgtEl>
                                        <p:attrNameLst>
                                          <p:attrName>style.visibility</p:attrName>
                                        </p:attrNameLst>
                                      </p:cBhvr>
                                      <p:to>
                                        <p:strVal val="visible"/>
                                      </p:to>
                                    </p:set>
                                    <p:animEffect transition="in" filter="fade">
                                      <p:cBhvr>
                                        <p:cTn id="10" dur="500"/>
                                        <p:tgtEl>
                                          <p:spTgt spid="4">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7" end="7"/>
                                            </p:txEl>
                                          </p:spTgt>
                                        </p:tgtEl>
                                        <p:attrNameLst>
                                          <p:attrName>style.visibility</p:attrName>
                                        </p:attrNameLst>
                                      </p:cBhvr>
                                      <p:to>
                                        <p:strVal val="visible"/>
                                      </p:to>
                                    </p:set>
                                    <p:animEffect transition="in" filter="fade">
                                      <p:cBhvr>
                                        <p:cTn id="13"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791830" y="0"/>
            <a:ext cx="10539412" cy="719137"/>
          </a:xfrm>
        </p:spPr>
        <p:txBody>
          <a:bodyPr/>
          <a:lstStyle/>
          <a:p>
            <a:r>
              <a:rPr lang="sv-SE" dirty="0" smtClean="0"/>
              <a:t>Strategin för Topp 25 2025</a:t>
            </a:r>
            <a:endParaRPr lang="sv-SE" dirty="0"/>
          </a:p>
        </p:txBody>
      </p:sp>
      <p:sp>
        <p:nvSpPr>
          <p:cNvPr id="4" name="Platshållare för innehåll 3"/>
          <p:cNvSpPr>
            <a:spLocks noGrp="1"/>
          </p:cNvSpPr>
          <p:nvPr>
            <p:ph sz="quarter" idx="10"/>
          </p:nvPr>
        </p:nvSpPr>
        <p:spPr>
          <a:xfrm>
            <a:off x="550506" y="794139"/>
            <a:ext cx="9972398" cy="4072465"/>
          </a:xfrm>
        </p:spPr>
        <p:txBody>
          <a:bodyPr/>
          <a:lstStyle/>
          <a:p>
            <a:r>
              <a:rPr lang="sv-SE" dirty="0" smtClean="0"/>
              <a:t>Strategin tar upp 11 punkter för skolutveckling i Örebro kommun</a:t>
            </a:r>
          </a:p>
          <a:p>
            <a:endParaRPr lang="sv-SE" sz="800" dirty="0" smtClean="0"/>
          </a:p>
          <a:p>
            <a:r>
              <a:rPr lang="sv-SE" dirty="0" smtClean="0"/>
              <a:t>Dessa 11 punkter kan sorteras in i tre huvudgrupper</a:t>
            </a:r>
          </a:p>
          <a:p>
            <a:endParaRPr lang="sv-SE" sz="800" dirty="0" smtClean="0"/>
          </a:p>
          <a:p>
            <a:pPr marL="0" lvl="0" indent="0" defTabSz="914400">
              <a:lnSpc>
                <a:spcPct val="100000"/>
              </a:lnSpc>
              <a:spcBef>
                <a:spcPct val="0"/>
              </a:spcBef>
              <a:buNone/>
            </a:pPr>
            <a:r>
              <a:rPr lang="sv-SE" sz="1500" b="1" u="sng" dirty="0" smtClean="0">
                <a:solidFill>
                  <a:prstClr val="black"/>
                </a:solidFill>
                <a:latin typeface="Century Gothic" panose="020B0502020202020204" pitchFamily="34" charset="0"/>
              </a:rPr>
              <a:t>1. Stödjande </a:t>
            </a:r>
            <a:r>
              <a:rPr lang="sv-SE" sz="1500" b="1" u="sng" dirty="0">
                <a:solidFill>
                  <a:prstClr val="black"/>
                </a:solidFill>
                <a:latin typeface="Century Gothic" panose="020B0502020202020204" pitchFamily="34" charset="0"/>
              </a:rPr>
              <a:t>strukturer och processer</a:t>
            </a:r>
            <a:r>
              <a:rPr lang="sv-SE" sz="1500" u="sng" dirty="0">
                <a:solidFill>
                  <a:prstClr val="black"/>
                </a:solidFill>
                <a:latin typeface="Century Gothic" panose="020B0502020202020204" pitchFamily="34" charset="0"/>
              </a:rPr>
              <a:t>: </a:t>
            </a:r>
          </a:p>
          <a:p>
            <a:pPr marL="0" lvl="0" indent="0" defTabSz="914400">
              <a:lnSpc>
                <a:spcPct val="100000"/>
              </a:lnSpc>
              <a:spcBef>
                <a:spcPct val="0"/>
              </a:spcBef>
              <a:buNone/>
            </a:pPr>
            <a:r>
              <a:rPr lang="sv-SE" sz="1200" u="sng" dirty="0">
                <a:solidFill>
                  <a:prstClr val="black"/>
                </a:solidFill>
                <a:latin typeface="Century Gothic" panose="020B0502020202020204" pitchFamily="34" charset="0"/>
              </a:rPr>
              <a:t>Exempel</a:t>
            </a:r>
          </a:p>
          <a:p>
            <a:pPr marL="0" lvl="0" indent="0" defTabSz="914400">
              <a:lnSpc>
                <a:spcPct val="100000"/>
              </a:lnSpc>
              <a:spcBef>
                <a:spcPct val="0"/>
              </a:spcBef>
              <a:buNone/>
            </a:pPr>
            <a:r>
              <a:rPr lang="sv-SE" sz="1400" i="1" dirty="0">
                <a:solidFill>
                  <a:prstClr val="black"/>
                </a:solidFill>
                <a:latin typeface="Century Gothic" panose="020B0502020202020204" pitchFamily="34" charset="0"/>
              </a:rPr>
              <a:t>Långsiktiga vision </a:t>
            </a:r>
            <a:r>
              <a:rPr lang="sv-SE" sz="1400" dirty="0">
                <a:solidFill>
                  <a:prstClr val="black"/>
                </a:solidFill>
                <a:latin typeface="Century Gothic" panose="020B0502020202020204" pitchFamily="34" charset="0"/>
              </a:rPr>
              <a:t>gällande </a:t>
            </a:r>
            <a:r>
              <a:rPr lang="sv-SE" sz="1400" dirty="0" smtClean="0">
                <a:solidFill>
                  <a:prstClr val="black"/>
                </a:solidFill>
                <a:latin typeface="Century Gothic" panose="020B0502020202020204" pitchFamily="34" charset="0"/>
              </a:rPr>
              <a:t>skolutvecklingsarbete, förskolorna </a:t>
            </a:r>
            <a:r>
              <a:rPr lang="sv-SE" sz="1400" dirty="0">
                <a:solidFill>
                  <a:prstClr val="black"/>
                </a:solidFill>
                <a:latin typeface="Century Gothic" panose="020B0502020202020204" pitchFamily="34" charset="0"/>
              </a:rPr>
              <a:t>och skolornas </a:t>
            </a:r>
            <a:r>
              <a:rPr lang="sv-SE" sz="1400" i="1" dirty="0">
                <a:solidFill>
                  <a:prstClr val="black"/>
                </a:solidFill>
                <a:latin typeface="Century Gothic" panose="020B0502020202020204" pitchFamily="34" charset="0"/>
              </a:rPr>
              <a:t>egna specifika behov och förutsättningar </a:t>
            </a:r>
            <a:r>
              <a:rPr lang="sv-SE" sz="1400" dirty="0">
                <a:solidFill>
                  <a:prstClr val="black"/>
                </a:solidFill>
                <a:latin typeface="Century Gothic" panose="020B0502020202020204" pitchFamily="34" charset="0"/>
              </a:rPr>
              <a:t>ska vara </a:t>
            </a:r>
            <a:r>
              <a:rPr lang="sv-SE" sz="1400" dirty="0" smtClean="0">
                <a:solidFill>
                  <a:prstClr val="black"/>
                </a:solidFill>
                <a:latin typeface="Century Gothic" panose="020B0502020202020204" pitchFamily="34" charset="0"/>
              </a:rPr>
              <a:t>utgångspunkten skolutvecklingsarbetet, skapa </a:t>
            </a:r>
            <a:r>
              <a:rPr lang="sv-SE" sz="1400" i="1" dirty="0" smtClean="0">
                <a:solidFill>
                  <a:prstClr val="black"/>
                </a:solidFill>
                <a:latin typeface="Century Gothic" panose="020B0502020202020204" pitchFamily="34" charset="0"/>
              </a:rPr>
              <a:t>en ledningsstruktur </a:t>
            </a:r>
            <a:r>
              <a:rPr lang="sv-SE" sz="1400" i="1" dirty="0">
                <a:solidFill>
                  <a:prstClr val="black"/>
                </a:solidFill>
                <a:latin typeface="Century Gothic" panose="020B0502020202020204" pitchFamily="34" charset="0"/>
              </a:rPr>
              <a:t>som bygger på tillit, lyssnande och som fungerar </a:t>
            </a:r>
            <a:r>
              <a:rPr lang="sv-SE" sz="1400" i="1" dirty="0" smtClean="0">
                <a:solidFill>
                  <a:prstClr val="black"/>
                </a:solidFill>
                <a:latin typeface="Century Gothic" panose="020B0502020202020204" pitchFamily="34" charset="0"/>
              </a:rPr>
              <a:t>stödjande, insatser </a:t>
            </a:r>
            <a:r>
              <a:rPr lang="sv-SE" sz="1400" i="1" dirty="0">
                <a:solidFill>
                  <a:prstClr val="black"/>
                </a:solidFill>
                <a:latin typeface="Century Gothic" panose="020B0502020202020204" pitchFamily="34" charset="0"/>
              </a:rPr>
              <a:t>för att öka förutsättningar/möjligheter för lärande </a:t>
            </a:r>
            <a:r>
              <a:rPr lang="sv-SE" sz="1400" dirty="0">
                <a:solidFill>
                  <a:prstClr val="black"/>
                </a:solidFill>
                <a:latin typeface="Century Gothic" panose="020B0502020202020204" pitchFamily="34" charset="0"/>
              </a:rPr>
              <a:t>och måluppfyllnad t.ex. arbete med skolhälsovård, folkhälsa, jämställdhet, trygghet och arbete för att bryta segregation</a:t>
            </a:r>
            <a:r>
              <a:rPr lang="sv-SE" sz="1400" dirty="0" smtClean="0">
                <a:solidFill>
                  <a:prstClr val="black"/>
                </a:solidFill>
                <a:latin typeface="Century Gothic" panose="020B0502020202020204" pitchFamily="34" charset="0"/>
              </a:rPr>
              <a:t>.</a:t>
            </a:r>
          </a:p>
          <a:p>
            <a:pPr marL="285750" lvl="0" indent="-285750" defTabSz="914400">
              <a:lnSpc>
                <a:spcPct val="100000"/>
              </a:lnSpc>
              <a:spcBef>
                <a:spcPct val="0"/>
              </a:spcBef>
            </a:pPr>
            <a:endParaRPr lang="sv-SE" sz="1400" dirty="0" smtClean="0">
              <a:solidFill>
                <a:prstClr val="black"/>
              </a:solidFill>
              <a:latin typeface="Century Gothic" panose="020B0502020202020204" pitchFamily="34" charset="0"/>
            </a:endParaRPr>
          </a:p>
          <a:p>
            <a:pPr marL="0" lvl="0" indent="0" defTabSz="914400">
              <a:lnSpc>
                <a:spcPct val="100000"/>
              </a:lnSpc>
              <a:spcBef>
                <a:spcPct val="0"/>
              </a:spcBef>
              <a:buNone/>
            </a:pPr>
            <a:r>
              <a:rPr lang="sv-SE" sz="1500" b="1" u="sng" dirty="0" smtClean="0">
                <a:solidFill>
                  <a:prstClr val="black"/>
                </a:solidFill>
                <a:latin typeface="Century Gothic" panose="020B0502020202020204" pitchFamily="34" charset="0"/>
              </a:rPr>
              <a:t>2. Kartläggning </a:t>
            </a:r>
            <a:r>
              <a:rPr lang="sv-SE" sz="1500" b="1" u="sng" dirty="0">
                <a:solidFill>
                  <a:prstClr val="black"/>
                </a:solidFill>
                <a:latin typeface="Century Gothic" panose="020B0502020202020204" pitchFamily="34" charset="0"/>
              </a:rPr>
              <a:t>och utvärdering: </a:t>
            </a:r>
          </a:p>
          <a:p>
            <a:pPr marL="0" lvl="0" indent="0" defTabSz="914400">
              <a:lnSpc>
                <a:spcPct val="100000"/>
              </a:lnSpc>
              <a:spcBef>
                <a:spcPct val="0"/>
              </a:spcBef>
              <a:buNone/>
            </a:pPr>
            <a:r>
              <a:rPr lang="sv-SE" sz="1200" u="sng" dirty="0">
                <a:solidFill>
                  <a:prstClr val="black"/>
                </a:solidFill>
                <a:latin typeface="Century Gothic" panose="020B0502020202020204" pitchFamily="34" charset="0"/>
              </a:rPr>
              <a:t>Exempel</a:t>
            </a:r>
          </a:p>
          <a:p>
            <a:pPr marL="0" indent="0" defTabSz="914400">
              <a:lnSpc>
                <a:spcPct val="100000"/>
              </a:lnSpc>
              <a:spcBef>
                <a:spcPct val="0"/>
              </a:spcBef>
              <a:buNone/>
            </a:pPr>
            <a:r>
              <a:rPr lang="sv-SE" sz="1400" i="1" dirty="0" smtClean="0">
                <a:solidFill>
                  <a:prstClr val="black"/>
                </a:solidFill>
                <a:latin typeface="Century Gothic" panose="020B0502020202020204" pitchFamily="34" charset="0"/>
              </a:rPr>
              <a:t>Tillsammans med skolorna bygga upp </a:t>
            </a:r>
            <a:r>
              <a:rPr lang="sv-SE" sz="1400" i="1" dirty="0">
                <a:solidFill>
                  <a:prstClr val="black"/>
                </a:solidFill>
                <a:latin typeface="Century Gothic" panose="020B0502020202020204" pitchFamily="34" charset="0"/>
              </a:rPr>
              <a:t>ett </a:t>
            </a:r>
            <a:r>
              <a:rPr lang="sv-SE" sz="1400" i="1" dirty="0" smtClean="0">
                <a:solidFill>
                  <a:prstClr val="black"/>
                </a:solidFill>
                <a:latin typeface="Century Gothic" panose="020B0502020202020204" pitchFamily="34" charset="0"/>
              </a:rPr>
              <a:t>nyanserat material </a:t>
            </a:r>
            <a:r>
              <a:rPr lang="sv-SE" sz="1400" dirty="0">
                <a:solidFill>
                  <a:prstClr val="black"/>
                </a:solidFill>
                <a:latin typeface="Century Gothic" panose="020B0502020202020204" pitchFamily="34" charset="0"/>
              </a:rPr>
              <a:t>som tydligt kan visa skolornas starka och svaga </a:t>
            </a:r>
            <a:r>
              <a:rPr lang="sv-SE" sz="1400" dirty="0" smtClean="0">
                <a:solidFill>
                  <a:prstClr val="black"/>
                </a:solidFill>
                <a:latin typeface="Century Gothic" panose="020B0502020202020204" pitchFamily="34" charset="0"/>
              </a:rPr>
              <a:t>sidor, det </a:t>
            </a:r>
            <a:r>
              <a:rPr lang="sv-SE" sz="1400" dirty="0">
                <a:solidFill>
                  <a:prstClr val="black"/>
                </a:solidFill>
                <a:latin typeface="Century Gothic" panose="020B0502020202020204" pitchFamily="34" charset="0"/>
              </a:rPr>
              <a:t>utvecklingsarbete som görs behöver också </a:t>
            </a:r>
            <a:r>
              <a:rPr lang="sv-SE" sz="1400" i="1" dirty="0">
                <a:solidFill>
                  <a:prstClr val="black"/>
                </a:solidFill>
                <a:latin typeface="Century Gothic" panose="020B0502020202020204" pitchFamily="34" charset="0"/>
              </a:rPr>
              <a:t>följas upp så att nya framåtblickande utmaningar och mål kan formuleras</a:t>
            </a:r>
            <a:r>
              <a:rPr lang="sv-SE" sz="1400" dirty="0">
                <a:solidFill>
                  <a:prstClr val="black"/>
                </a:solidFill>
                <a:latin typeface="Century Gothic" panose="020B0502020202020204" pitchFamily="34" charset="0"/>
              </a:rPr>
              <a:t>. </a:t>
            </a:r>
          </a:p>
          <a:p>
            <a:pPr marL="285750" lvl="0" indent="-285750" defTabSz="914400">
              <a:lnSpc>
                <a:spcPct val="100000"/>
              </a:lnSpc>
              <a:spcBef>
                <a:spcPct val="0"/>
              </a:spcBef>
            </a:pPr>
            <a:endParaRPr lang="sv-SE" sz="1500" dirty="0">
              <a:solidFill>
                <a:prstClr val="black"/>
              </a:solidFill>
              <a:latin typeface="Century Gothic" panose="020B0502020202020204" pitchFamily="34" charset="0"/>
            </a:endParaRPr>
          </a:p>
          <a:p>
            <a:pPr marL="0" lvl="0" indent="0" defTabSz="914400">
              <a:lnSpc>
                <a:spcPct val="100000"/>
              </a:lnSpc>
              <a:spcBef>
                <a:spcPct val="0"/>
              </a:spcBef>
              <a:buNone/>
            </a:pPr>
            <a:r>
              <a:rPr lang="sv-SE" sz="1500" b="1" u="sng" dirty="0" smtClean="0">
                <a:solidFill>
                  <a:prstClr val="black"/>
                </a:solidFill>
                <a:latin typeface="Century Gothic" panose="020B0502020202020204" pitchFamily="34" charset="0"/>
              </a:rPr>
              <a:t>3. Lärarens </a:t>
            </a:r>
            <a:r>
              <a:rPr lang="sv-SE" sz="1500" b="1" u="sng" dirty="0">
                <a:solidFill>
                  <a:prstClr val="black"/>
                </a:solidFill>
                <a:latin typeface="Century Gothic" panose="020B0502020202020204" pitchFamily="34" charset="0"/>
              </a:rPr>
              <a:t>profession</a:t>
            </a:r>
            <a:r>
              <a:rPr lang="sv-SE" sz="1500" u="sng" dirty="0">
                <a:solidFill>
                  <a:prstClr val="black"/>
                </a:solidFill>
                <a:latin typeface="Century Gothic" panose="020B0502020202020204" pitchFamily="34" charset="0"/>
              </a:rPr>
              <a:t>: </a:t>
            </a:r>
          </a:p>
          <a:p>
            <a:pPr marL="0" lvl="0" indent="0" defTabSz="914400">
              <a:lnSpc>
                <a:spcPct val="100000"/>
              </a:lnSpc>
              <a:spcBef>
                <a:spcPct val="0"/>
              </a:spcBef>
              <a:buNone/>
            </a:pPr>
            <a:r>
              <a:rPr lang="sv-SE" sz="1200" u="sng" dirty="0">
                <a:solidFill>
                  <a:prstClr val="black"/>
                </a:solidFill>
                <a:latin typeface="Century Gothic" panose="020B0502020202020204" pitchFamily="34" charset="0"/>
              </a:rPr>
              <a:t>Exempel</a:t>
            </a:r>
          </a:p>
          <a:p>
            <a:pPr marL="0" lvl="0" indent="0" defTabSz="914400">
              <a:lnSpc>
                <a:spcPct val="100000"/>
              </a:lnSpc>
              <a:spcBef>
                <a:spcPct val="0"/>
              </a:spcBef>
              <a:buNone/>
            </a:pPr>
            <a:r>
              <a:rPr lang="sv-SE" sz="1400" dirty="0" smtClean="0">
                <a:solidFill>
                  <a:prstClr val="black"/>
                </a:solidFill>
                <a:latin typeface="Century Gothic" panose="020B0502020202020204" pitchFamily="34" charset="0"/>
              </a:rPr>
              <a:t>Att </a:t>
            </a:r>
            <a:r>
              <a:rPr lang="sv-SE" sz="1400" dirty="0">
                <a:solidFill>
                  <a:prstClr val="black"/>
                </a:solidFill>
                <a:latin typeface="Century Gothic" panose="020B0502020202020204" pitchFamily="34" charset="0"/>
              </a:rPr>
              <a:t>arbeta med att </a:t>
            </a:r>
            <a:r>
              <a:rPr lang="sv-SE" sz="1400" i="1" dirty="0">
                <a:solidFill>
                  <a:prstClr val="black"/>
                </a:solidFill>
                <a:latin typeface="Century Gothic" panose="020B0502020202020204" pitchFamily="34" charset="0"/>
              </a:rPr>
              <a:t>ständigt utveckla undervisningen </a:t>
            </a:r>
            <a:r>
              <a:rPr lang="sv-SE" sz="1400" dirty="0">
                <a:solidFill>
                  <a:prstClr val="black"/>
                </a:solidFill>
                <a:latin typeface="Century Gothic" panose="020B0502020202020204" pitchFamily="34" charset="0"/>
              </a:rPr>
              <a:t>med målet att skapa gynnsamma och inkluderande </a:t>
            </a:r>
            <a:r>
              <a:rPr lang="sv-SE" sz="1400" dirty="0" smtClean="0">
                <a:solidFill>
                  <a:prstClr val="black"/>
                </a:solidFill>
                <a:latin typeface="Century Gothic" panose="020B0502020202020204" pitchFamily="34" charset="0"/>
              </a:rPr>
              <a:t>lärandemiljöer och att </a:t>
            </a:r>
            <a:r>
              <a:rPr lang="sv-SE" sz="1400" i="1" dirty="0">
                <a:solidFill>
                  <a:prstClr val="black"/>
                </a:solidFill>
                <a:latin typeface="Century Gothic" panose="020B0502020202020204" pitchFamily="34" charset="0"/>
              </a:rPr>
              <a:t>främja och stödja lärares lärande </a:t>
            </a:r>
            <a:r>
              <a:rPr lang="sv-SE" sz="1400" dirty="0">
                <a:solidFill>
                  <a:prstClr val="black"/>
                </a:solidFill>
                <a:latin typeface="Century Gothic" panose="020B0502020202020204" pitchFamily="34" charset="0"/>
              </a:rPr>
              <a:t>t.ex. ge utrymme för kollegialt </a:t>
            </a:r>
            <a:r>
              <a:rPr lang="sv-SE" sz="1400" dirty="0" smtClean="0">
                <a:solidFill>
                  <a:prstClr val="black"/>
                </a:solidFill>
                <a:latin typeface="Century Gothic" panose="020B0502020202020204" pitchFamily="34" charset="0"/>
              </a:rPr>
              <a:t>lärande etc</a:t>
            </a:r>
            <a:r>
              <a:rPr lang="sv-SE" sz="1400" dirty="0">
                <a:solidFill>
                  <a:prstClr val="black"/>
                </a:solidFill>
                <a:latin typeface="Century Gothic" panose="020B0502020202020204" pitchFamily="34" charset="0"/>
              </a:rPr>
              <a:t>.</a:t>
            </a:r>
          </a:p>
          <a:p>
            <a:pPr marL="0" indent="0">
              <a:buNone/>
            </a:pPr>
            <a:endParaRPr lang="sv-SE" sz="900" dirty="0" smtClean="0"/>
          </a:p>
          <a:p>
            <a:pPr marL="0" indent="0">
              <a:buNone/>
            </a:pPr>
            <a:r>
              <a:rPr lang="sv-SE" dirty="0" smtClean="0"/>
              <a:t>				Strategin finns på Pedagog Örebro</a:t>
            </a:r>
            <a:endParaRPr lang="sv-SE" dirty="0"/>
          </a:p>
        </p:txBody>
      </p:sp>
    </p:spTree>
    <p:extLst>
      <p:ext uri="{BB962C8B-B14F-4D97-AF65-F5344CB8AC3E}">
        <p14:creationId xmlns:p14="http://schemas.microsoft.com/office/powerpoint/2010/main" val="3938101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fade">
                                      <p:cBhvr>
                                        <p:cTn id="15" dur="500"/>
                                        <p:tgtEl>
                                          <p:spTgt spid="4">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5" end="5"/>
                                            </p:txEl>
                                          </p:spTgt>
                                        </p:tgtEl>
                                        <p:attrNameLst>
                                          <p:attrName>style.visibility</p:attrName>
                                        </p:attrNameLst>
                                      </p:cBhvr>
                                      <p:to>
                                        <p:strVal val="visible"/>
                                      </p:to>
                                    </p:set>
                                    <p:animEffect transition="in" filter="fade">
                                      <p:cBhvr>
                                        <p:cTn id="20" dur="500"/>
                                        <p:tgtEl>
                                          <p:spTgt spid="4">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animEffect transition="in" filter="fade">
                                      <p:cBhvr>
                                        <p:cTn id="23" dur="500"/>
                                        <p:tgtEl>
                                          <p:spTgt spid="4">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xEl>
                                              <p:pRg st="8" end="8"/>
                                            </p:txEl>
                                          </p:spTgt>
                                        </p:tgtEl>
                                        <p:attrNameLst>
                                          <p:attrName>style.visibility</p:attrName>
                                        </p:attrNameLst>
                                      </p:cBhvr>
                                      <p:to>
                                        <p:strVal val="visible"/>
                                      </p:to>
                                    </p:set>
                                    <p:animEffect transition="in" filter="fade">
                                      <p:cBhvr>
                                        <p:cTn id="28" dur="500"/>
                                        <p:tgtEl>
                                          <p:spTgt spid="4">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
                                            <p:txEl>
                                              <p:pRg st="9" end="9"/>
                                            </p:txEl>
                                          </p:spTgt>
                                        </p:tgtEl>
                                        <p:attrNameLst>
                                          <p:attrName>style.visibility</p:attrName>
                                        </p:attrNameLst>
                                      </p:cBhvr>
                                      <p:to>
                                        <p:strVal val="visible"/>
                                      </p:to>
                                    </p:set>
                                    <p:animEffect transition="in" filter="fade">
                                      <p:cBhvr>
                                        <p:cTn id="33" dur="500"/>
                                        <p:tgtEl>
                                          <p:spTgt spid="4">
                                            <p:txEl>
                                              <p:pRg st="9" end="9"/>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4">
                                            <p:txEl>
                                              <p:pRg st="10" end="10"/>
                                            </p:txEl>
                                          </p:spTgt>
                                        </p:tgtEl>
                                        <p:attrNameLst>
                                          <p:attrName>style.visibility</p:attrName>
                                        </p:attrNameLst>
                                      </p:cBhvr>
                                      <p:to>
                                        <p:strVal val="visible"/>
                                      </p:to>
                                    </p:set>
                                    <p:animEffect transition="in" filter="fade">
                                      <p:cBhvr>
                                        <p:cTn id="36" dur="500"/>
                                        <p:tgtEl>
                                          <p:spTgt spid="4">
                                            <p:txEl>
                                              <p:pRg st="10" end="1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
                                            <p:txEl>
                                              <p:pRg st="12" end="12"/>
                                            </p:txEl>
                                          </p:spTgt>
                                        </p:tgtEl>
                                        <p:attrNameLst>
                                          <p:attrName>style.visibility</p:attrName>
                                        </p:attrNameLst>
                                      </p:cBhvr>
                                      <p:to>
                                        <p:strVal val="visible"/>
                                      </p:to>
                                    </p:set>
                                    <p:animEffect transition="in" filter="fade">
                                      <p:cBhvr>
                                        <p:cTn id="41" dur="500"/>
                                        <p:tgtEl>
                                          <p:spTgt spid="4">
                                            <p:txEl>
                                              <p:pRg st="12" end="1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4">
                                            <p:txEl>
                                              <p:pRg st="13" end="13"/>
                                            </p:txEl>
                                          </p:spTgt>
                                        </p:tgtEl>
                                        <p:attrNameLst>
                                          <p:attrName>style.visibility</p:attrName>
                                        </p:attrNameLst>
                                      </p:cBhvr>
                                      <p:to>
                                        <p:strVal val="visible"/>
                                      </p:to>
                                    </p:set>
                                    <p:animEffect transition="in" filter="fade">
                                      <p:cBhvr>
                                        <p:cTn id="46" dur="500"/>
                                        <p:tgtEl>
                                          <p:spTgt spid="4">
                                            <p:txEl>
                                              <p:pRg st="13" end="13"/>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4">
                                            <p:txEl>
                                              <p:pRg st="14" end="14"/>
                                            </p:txEl>
                                          </p:spTgt>
                                        </p:tgtEl>
                                        <p:attrNameLst>
                                          <p:attrName>style.visibility</p:attrName>
                                        </p:attrNameLst>
                                      </p:cBhvr>
                                      <p:to>
                                        <p:strVal val="visible"/>
                                      </p:to>
                                    </p:set>
                                    <p:animEffect transition="in" filter="fade">
                                      <p:cBhvr>
                                        <p:cTn id="49" dur="500"/>
                                        <p:tgtEl>
                                          <p:spTgt spid="4">
                                            <p:txEl>
                                              <p:pRg st="14" end="1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4">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94457" y="91045"/>
            <a:ext cx="11797543" cy="719137"/>
          </a:xfrm>
        </p:spPr>
        <p:txBody>
          <a:bodyPr/>
          <a:lstStyle/>
          <a:p>
            <a:r>
              <a:rPr lang="sv-SE" dirty="0" smtClean="0"/>
              <a:t>Fyra politiskt prioriterade områden för satsningar inom 								Topp 25 2025</a:t>
            </a:r>
            <a:endParaRPr lang="sv-SE" dirty="0"/>
          </a:p>
        </p:txBody>
      </p:sp>
      <p:sp>
        <p:nvSpPr>
          <p:cNvPr id="4" name="Platshållare för innehåll 3"/>
          <p:cNvSpPr>
            <a:spLocks noGrp="1"/>
          </p:cNvSpPr>
          <p:nvPr>
            <p:ph sz="quarter" idx="10"/>
          </p:nvPr>
        </p:nvSpPr>
        <p:spPr>
          <a:xfrm>
            <a:off x="672391" y="1383957"/>
            <a:ext cx="10248894" cy="4192594"/>
          </a:xfrm>
        </p:spPr>
        <p:txBody>
          <a:bodyPr/>
          <a:lstStyle/>
          <a:p>
            <a:pPr marL="0" indent="0">
              <a:buNone/>
            </a:pPr>
            <a:r>
              <a:rPr lang="sv-SE" sz="2000" dirty="0" smtClean="0"/>
              <a:t>Satsningarna ska kunna sorteras in i några av dessa fyra huvudgrupper:</a:t>
            </a:r>
          </a:p>
          <a:p>
            <a:pPr marL="0" indent="0">
              <a:buNone/>
            </a:pPr>
            <a:endParaRPr lang="sv-SE" sz="2000" dirty="0" smtClean="0"/>
          </a:p>
          <a:p>
            <a:r>
              <a:rPr lang="sv-SE" sz="2000" dirty="0" smtClean="0"/>
              <a:t>Kompetensförsörjning</a:t>
            </a:r>
          </a:p>
          <a:p>
            <a:pPr marL="0" indent="0">
              <a:buNone/>
            </a:pPr>
            <a:endParaRPr lang="sv-SE" sz="1000" dirty="0" smtClean="0"/>
          </a:p>
          <a:p>
            <a:r>
              <a:rPr lang="sv-SE" sz="2000" dirty="0" smtClean="0"/>
              <a:t>Kompetensutveckling/ kompetensförstärkning</a:t>
            </a:r>
          </a:p>
          <a:p>
            <a:pPr marL="0" indent="0">
              <a:buNone/>
            </a:pPr>
            <a:endParaRPr lang="sv-SE" sz="1000" dirty="0" smtClean="0"/>
          </a:p>
          <a:p>
            <a:r>
              <a:rPr lang="sv-SE" sz="2000" dirty="0" smtClean="0"/>
              <a:t>Forskning</a:t>
            </a:r>
          </a:p>
          <a:p>
            <a:endParaRPr lang="sv-SE" sz="1000" dirty="0"/>
          </a:p>
          <a:p>
            <a:r>
              <a:rPr lang="sv-SE" sz="2000" dirty="0" smtClean="0"/>
              <a:t>Stimulansmedel</a:t>
            </a:r>
          </a:p>
          <a:p>
            <a:endParaRPr lang="sv-SE" sz="2000" dirty="0" smtClean="0"/>
          </a:p>
          <a:p>
            <a:endParaRPr lang="sv-SE" dirty="0" smtClean="0"/>
          </a:p>
          <a:p>
            <a:pPr marL="0" indent="0">
              <a:buNone/>
            </a:pPr>
            <a:endParaRPr lang="sv-SE" dirty="0"/>
          </a:p>
        </p:txBody>
      </p:sp>
    </p:spTree>
    <p:extLst>
      <p:ext uri="{BB962C8B-B14F-4D97-AF65-F5344CB8AC3E}">
        <p14:creationId xmlns:p14="http://schemas.microsoft.com/office/powerpoint/2010/main" val="3925475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Effect transition="in" filter="fade">
                                      <p:cBhvr>
                                        <p:cTn id="13" dur="500"/>
                                        <p:tgtEl>
                                          <p:spTgt spid="4">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6" end="6"/>
                                            </p:txEl>
                                          </p:spTgt>
                                        </p:tgtEl>
                                        <p:attrNameLst>
                                          <p:attrName>style.visibility</p:attrName>
                                        </p:attrNameLst>
                                      </p:cBhvr>
                                      <p:to>
                                        <p:strVal val="visible"/>
                                      </p:to>
                                    </p:set>
                                    <p:animEffect transition="in" filter="fade">
                                      <p:cBhvr>
                                        <p:cTn id="16" dur="500"/>
                                        <p:tgtEl>
                                          <p:spTgt spid="4">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animEffect transition="in" filter="fade">
                                      <p:cBhvr>
                                        <p:cTn id="19"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Vem kan söka medel?</a:t>
            </a:r>
            <a:endParaRPr lang="sv-SE" dirty="0"/>
          </a:p>
        </p:txBody>
      </p:sp>
      <p:sp>
        <p:nvSpPr>
          <p:cNvPr id="4" name="Platshållare för innehåll 3"/>
          <p:cNvSpPr>
            <a:spLocks noGrp="1"/>
          </p:cNvSpPr>
          <p:nvPr>
            <p:ph sz="quarter" idx="10"/>
          </p:nvPr>
        </p:nvSpPr>
        <p:spPr>
          <a:xfrm>
            <a:off x="955726" y="1360952"/>
            <a:ext cx="8916062" cy="4072465"/>
          </a:xfrm>
        </p:spPr>
        <p:txBody>
          <a:bodyPr/>
          <a:lstStyle/>
          <a:p>
            <a:r>
              <a:rPr lang="sv-SE" dirty="0" smtClean="0"/>
              <a:t>Kommunal och fristående förskola, grundskola, gymnasium</a:t>
            </a:r>
          </a:p>
          <a:p>
            <a:pPr marL="0" indent="0">
              <a:buNone/>
            </a:pPr>
            <a:endParaRPr lang="sv-SE" dirty="0" smtClean="0"/>
          </a:p>
          <a:p>
            <a:r>
              <a:rPr lang="sv-SE" dirty="0" smtClean="0"/>
              <a:t>Verksamheter kopplade till förskola och skola t.ex. elevhälsa, kommungemensamma verksamheter</a:t>
            </a:r>
          </a:p>
          <a:p>
            <a:endParaRPr lang="sv-SE" dirty="0" smtClean="0"/>
          </a:p>
          <a:p>
            <a:pPr marL="0" indent="0">
              <a:buNone/>
            </a:pPr>
            <a:r>
              <a:rPr lang="sv-SE" dirty="0" smtClean="0"/>
              <a:t>Ansökan ska skrivas under av ansvarig chef, så som rektor, förskolechef verksamhetschef etc.</a:t>
            </a:r>
            <a:endParaRPr lang="sv-SE" dirty="0"/>
          </a:p>
        </p:txBody>
      </p:sp>
    </p:spTree>
    <p:extLst>
      <p:ext uri="{BB962C8B-B14F-4D97-AF65-F5344CB8AC3E}">
        <p14:creationId xmlns:p14="http://schemas.microsoft.com/office/powerpoint/2010/main" val="42367576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Ansökning</a:t>
            </a:r>
            <a:endParaRPr lang="sv-SE" dirty="0"/>
          </a:p>
        </p:txBody>
      </p:sp>
      <p:sp>
        <p:nvSpPr>
          <p:cNvPr id="4" name="Platshållare för innehåll 3"/>
          <p:cNvSpPr>
            <a:spLocks noGrp="1"/>
          </p:cNvSpPr>
          <p:nvPr>
            <p:ph sz="quarter" idx="10"/>
          </p:nvPr>
        </p:nvSpPr>
        <p:spPr>
          <a:xfrm>
            <a:off x="591832" y="905070"/>
            <a:ext cx="10061524" cy="4369728"/>
          </a:xfrm>
        </p:spPr>
        <p:txBody>
          <a:bodyPr/>
          <a:lstStyle/>
          <a:p>
            <a:r>
              <a:rPr lang="sv-SE" b="1" dirty="0" smtClean="0"/>
              <a:t>Mall  och instruktion för ansökning finns på pedagog Örebro</a:t>
            </a:r>
          </a:p>
          <a:p>
            <a:pPr marL="0" indent="0">
              <a:buNone/>
            </a:pPr>
            <a:endParaRPr lang="sv-SE" dirty="0" smtClean="0"/>
          </a:p>
          <a:p>
            <a:pPr marL="0" indent="0">
              <a:buNone/>
            </a:pPr>
            <a:r>
              <a:rPr lang="sv-SE" u="sng" dirty="0" smtClean="0"/>
              <a:t>Mallens rubriker med stödtext</a:t>
            </a:r>
          </a:p>
          <a:p>
            <a:pPr marL="0" lvl="0" indent="0">
              <a:buNone/>
            </a:pPr>
            <a:r>
              <a:rPr lang="sv-SE" b="1" dirty="0" smtClean="0"/>
              <a:t>Bakgrund</a:t>
            </a:r>
            <a:endParaRPr lang="sv-SE" b="1" dirty="0"/>
          </a:p>
          <a:p>
            <a:pPr>
              <a:buFont typeface="Wingdings" panose="05000000000000000000" pitchFamily="2" charset="2"/>
              <a:buChar char="ü"/>
            </a:pPr>
            <a:r>
              <a:rPr lang="sv-SE" sz="1200" dirty="0" smtClean="0"/>
              <a:t>Beskriv </a:t>
            </a:r>
            <a:r>
              <a:rPr lang="sv-SE" sz="1200" dirty="0"/>
              <a:t>bakgrunden till satsningen., Vad är det för behov som satsningen ska täcka? Hur är relationen till syfte och mål med Topp 25 2025? Varför bör just denna satsning prioriteras</a:t>
            </a:r>
            <a:r>
              <a:rPr lang="sv-SE" sz="1200" dirty="0" smtClean="0"/>
              <a:t>?</a:t>
            </a:r>
          </a:p>
          <a:p>
            <a:pPr marL="0" indent="0">
              <a:buNone/>
            </a:pPr>
            <a:endParaRPr lang="sv-SE" sz="1200" b="1" dirty="0"/>
          </a:p>
          <a:p>
            <a:pPr marL="0" indent="0">
              <a:buNone/>
            </a:pPr>
            <a:r>
              <a:rPr lang="sv-SE" b="1" dirty="0" smtClean="0"/>
              <a:t>Satsning</a:t>
            </a:r>
            <a:endParaRPr lang="sv-SE" b="1" dirty="0"/>
          </a:p>
          <a:p>
            <a:pPr>
              <a:buFont typeface="Wingdings" panose="05000000000000000000" pitchFamily="2" charset="2"/>
              <a:buChar char="ü"/>
            </a:pPr>
            <a:r>
              <a:rPr lang="sv-SE" sz="1200" dirty="0" smtClean="0"/>
              <a:t>Beskriv </a:t>
            </a:r>
            <a:r>
              <a:rPr lang="sv-SE" sz="1200" dirty="0"/>
              <a:t>hur satsningen ser ut rent konkret. </a:t>
            </a:r>
            <a:r>
              <a:rPr lang="sv-SE" sz="1200" u="sng" dirty="0"/>
              <a:t>Vem är ansvarig för satsningen?</a:t>
            </a:r>
            <a:r>
              <a:rPr lang="sv-SE" sz="1200" dirty="0"/>
              <a:t> Vilka olika aktiviteter innehåller den och i vilken omfattning ska de genomföras? Under hur lång tid ska satsningen pågå? Vilka resurser behövs? </a:t>
            </a:r>
            <a:endParaRPr lang="sv-SE" sz="1200" dirty="0" smtClean="0"/>
          </a:p>
          <a:p>
            <a:pPr marL="0" indent="0">
              <a:buNone/>
            </a:pPr>
            <a:endParaRPr lang="sv-SE" sz="1200" dirty="0" smtClean="0"/>
          </a:p>
          <a:p>
            <a:pPr marL="0" indent="0">
              <a:buNone/>
            </a:pPr>
            <a:r>
              <a:rPr lang="sv-SE" b="1" dirty="0" smtClean="0"/>
              <a:t>Målgrupp</a:t>
            </a:r>
            <a:endParaRPr lang="sv-SE" b="1" dirty="0"/>
          </a:p>
          <a:p>
            <a:pPr>
              <a:buFont typeface="Wingdings" panose="05000000000000000000" pitchFamily="2" charset="2"/>
              <a:buChar char="ü"/>
            </a:pPr>
            <a:r>
              <a:rPr lang="sv-SE" sz="1200" dirty="0" smtClean="0"/>
              <a:t>Identifiera </a:t>
            </a:r>
            <a:r>
              <a:rPr lang="sv-SE" sz="1200" dirty="0"/>
              <a:t>satsningens huvudsakliga målgrupp. Ibland kan olika aktiviteter inom en satsning rikta sig till olika målgrupper. Exempelvis kan en satsning som primärt riktar sig till barn också ha aktiviteter som riktar sig till barnens föräldrar. </a:t>
            </a:r>
            <a:endParaRPr lang="sv-SE" sz="1200" dirty="0" smtClean="0"/>
          </a:p>
          <a:p>
            <a:pPr marL="0" indent="0">
              <a:buNone/>
            </a:pPr>
            <a:endParaRPr lang="sv-SE" sz="1200" dirty="0" smtClean="0"/>
          </a:p>
          <a:p>
            <a:pPr marL="0" indent="0">
              <a:buNone/>
            </a:pPr>
            <a:r>
              <a:rPr lang="sv-SE" b="1" dirty="0" smtClean="0"/>
              <a:t>Berörda enheter/förvaltningar</a:t>
            </a:r>
          </a:p>
          <a:p>
            <a:pPr>
              <a:buFont typeface="Wingdings" panose="05000000000000000000" pitchFamily="2" charset="2"/>
              <a:buChar char="ü"/>
            </a:pPr>
            <a:r>
              <a:rPr lang="sv-SE" sz="1200" dirty="0" smtClean="0"/>
              <a:t>Redogör </a:t>
            </a:r>
            <a:r>
              <a:rPr lang="sv-SE" sz="1200" dirty="0"/>
              <a:t>för vilka kommunala och/eller fristående enheter/förvaltningar som blir berörda av </a:t>
            </a:r>
            <a:r>
              <a:rPr lang="sv-SE" sz="1200" dirty="0" smtClean="0"/>
              <a:t>satsningen</a:t>
            </a:r>
            <a:r>
              <a:rPr lang="sv-SE" dirty="0" smtClean="0"/>
              <a:t>.</a:t>
            </a:r>
            <a:endParaRPr lang="sv-SE" dirty="0"/>
          </a:p>
          <a:p>
            <a:pPr marL="0" indent="0">
              <a:buNone/>
            </a:pPr>
            <a:endParaRPr lang="sv-SE" dirty="0"/>
          </a:p>
          <a:p>
            <a:endParaRPr lang="sv-SE" dirty="0" smtClean="0"/>
          </a:p>
          <a:p>
            <a:endParaRPr lang="sv-SE" dirty="0"/>
          </a:p>
        </p:txBody>
      </p:sp>
    </p:spTree>
    <p:extLst>
      <p:ext uri="{BB962C8B-B14F-4D97-AF65-F5344CB8AC3E}">
        <p14:creationId xmlns:p14="http://schemas.microsoft.com/office/powerpoint/2010/main" val="3659003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Effect transition="in" filter="fade">
                                      <p:cBhvr>
                                        <p:cTn id="20" dur="500"/>
                                        <p:tgtEl>
                                          <p:spTgt spid="4">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fade">
                                      <p:cBhvr>
                                        <p:cTn id="25" dur="500"/>
                                        <p:tgtEl>
                                          <p:spTgt spid="4">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fade">
                                      <p:cBhvr>
                                        <p:cTn id="28" dur="500"/>
                                        <p:tgtEl>
                                          <p:spTgt spid="4">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
                                            <p:txEl>
                                              <p:pRg st="9" end="9"/>
                                            </p:txEl>
                                          </p:spTgt>
                                        </p:tgtEl>
                                        <p:attrNameLst>
                                          <p:attrName>style.visibility</p:attrName>
                                        </p:attrNameLst>
                                      </p:cBhvr>
                                      <p:to>
                                        <p:strVal val="visible"/>
                                      </p:to>
                                    </p:set>
                                    <p:animEffect transition="in" filter="fade">
                                      <p:cBhvr>
                                        <p:cTn id="33" dur="500"/>
                                        <p:tgtEl>
                                          <p:spTgt spid="4">
                                            <p:txEl>
                                              <p:pRg st="9" end="9"/>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4">
                                            <p:txEl>
                                              <p:pRg st="10" end="10"/>
                                            </p:txEl>
                                          </p:spTgt>
                                        </p:tgtEl>
                                        <p:attrNameLst>
                                          <p:attrName>style.visibility</p:attrName>
                                        </p:attrNameLst>
                                      </p:cBhvr>
                                      <p:to>
                                        <p:strVal val="visible"/>
                                      </p:to>
                                    </p:set>
                                    <p:animEffect transition="in" filter="fade">
                                      <p:cBhvr>
                                        <p:cTn id="36" dur="500"/>
                                        <p:tgtEl>
                                          <p:spTgt spid="4">
                                            <p:txEl>
                                              <p:pRg st="10" end="1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
                                            <p:txEl>
                                              <p:pRg st="12" end="12"/>
                                            </p:txEl>
                                          </p:spTgt>
                                        </p:tgtEl>
                                        <p:attrNameLst>
                                          <p:attrName>style.visibility</p:attrName>
                                        </p:attrNameLst>
                                      </p:cBhvr>
                                      <p:to>
                                        <p:strVal val="visible"/>
                                      </p:to>
                                    </p:set>
                                    <p:animEffect transition="in" filter="fade">
                                      <p:cBhvr>
                                        <p:cTn id="41" dur="500"/>
                                        <p:tgtEl>
                                          <p:spTgt spid="4">
                                            <p:txEl>
                                              <p:pRg st="12" end="12"/>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4">
                                            <p:txEl>
                                              <p:pRg st="13" end="13"/>
                                            </p:txEl>
                                          </p:spTgt>
                                        </p:tgtEl>
                                        <p:attrNameLst>
                                          <p:attrName>style.visibility</p:attrName>
                                        </p:attrNameLst>
                                      </p:cBhvr>
                                      <p:to>
                                        <p:strVal val="visible"/>
                                      </p:to>
                                    </p:set>
                                    <p:animEffect transition="in" filter="fade">
                                      <p:cBhvr>
                                        <p:cTn id="44" dur="500"/>
                                        <p:tgtEl>
                                          <p:spTgt spid="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p:cNvSpPr>
            <a:spLocks noGrp="1"/>
          </p:cNvSpPr>
          <p:nvPr>
            <p:ph sz="quarter" idx="10"/>
          </p:nvPr>
        </p:nvSpPr>
        <p:spPr>
          <a:xfrm>
            <a:off x="477838" y="1118356"/>
            <a:ext cx="10539412" cy="5002526"/>
          </a:xfrm>
        </p:spPr>
        <p:txBody>
          <a:bodyPr/>
          <a:lstStyle/>
          <a:p>
            <a:pPr marL="0" lvl="0" indent="0">
              <a:buNone/>
            </a:pPr>
            <a:r>
              <a:rPr lang="sv-SE" b="1" dirty="0">
                <a:solidFill>
                  <a:prstClr val="black"/>
                </a:solidFill>
              </a:rPr>
              <a:t>Effekter för individen och Topp 25 2025</a:t>
            </a:r>
          </a:p>
          <a:p>
            <a:pPr lvl="0">
              <a:buFont typeface="Wingdings" panose="05000000000000000000" pitchFamily="2" charset="2"/>
              <a:buChar char="ü"/>
            </a:pPr>
            <a:r>
              <a:rPr lang="sv-SE" sz="1200" dirty="0">
                <a:solidFill>
                  <a:prstClr val="black"/>
                </a:solidFill>
              </a:rPr>
              <a:t>Vilka effekter kommer satsningen resultera i för den enskilde individen som får del av satsningen och hur är dessa effekter kopplade till syfte och mål med Topp 25 2025? Hur bidrar satsningen till Topp 25 2025s syfte och mål? </a:t>
            </a:r>
            <a:endParaRPr lang="sv-SE" sz="1200" dirty="0" smtClean="0">
              <a:solidFill>
                <a:prstClr val="black"/>
              </a:solidFill>
            </a:endParaRPr>
          </a:p>
          <a:p>
            <a:pPr marL="0" lvl="0" indent="0">
              <a:buNone/>
            </a:pPr>
            <a:endParaRPr lang="sv-SE" sz="1200" b="1" dirty="0"/>
          </a:p>
          <a:p>
            <a:pPr marL="0" indent="0">
              <a:buNone/>
            </a:pPr>
            <a:r>
              <a:rPr lang="sv-SE" b="1" dirty="0" smtClean="0"/>
              <a:t>Utvärdering av effekter</a:t>
            </a:r>
          </a:p>
          <a:p>
            <a:pPr>
              <a:buFont typeface="Wingdings" panose="05000000000000000000" pitchFamily="2" charset="2"/>
              <a:buChar char="ü"/>
            </a:pPr>
            <a:r>
              <a:rPr lang="sv-SE" sz="1200" dirty="0" smtClean="0"/>
              <a:t>Hur </a:t>
            </a:r>
            <a:r>
              <a:rPr lang="sv-SE" sz="1200" dirty="0"/>
              <a:t>ska vi ta reda på att satsningen har någon effekt på de mål vi vill uppnå? Hur vet vi att satsningen kommer bidra till syfte och mål med Topp 25 2025? Hur kommer vi att möjliggöra för utvärdering? Finns det t.ex. tänkta kontrollgrupper som inte får del av satsningen som vi kan mäta emot? När ska utvärderingen påbörjas? </a:t>
            </a:r>
            <a:r>
              <a:rPr lang="sv-SE" sz="1200" u="sng" dirty="0"/>
              <a:t>Vem är ansvarig för att satsningen utvärderas</a:t>
            </a:r>
            <a:r>
              <a:rPr lang="sv-SE" sz="1200" u="sng" dirty="0" smtClean="0"/>
              <a:t>? </a:t>
            </a:r>
            <a:r>
              <a:rPr lang="sv-SE" sz="1200" dirty="0" smtClean="0">
                <a:sym typeface="Wingdings" panose="05000000000000000000" pitchFamily="2" charset="2"/>
              </a:rPr>
              <a:t> </a:t>
            </a:r>
            <a:r>
              <a:rPr lang="sv-SE" sz="1200" i="1" dirty="0" smtClean="0">
                <a:sym typeface="Wingdings" panose="05000000000000000000" pitchFamily="2" charset="2"/>
              </a:rPr>
              <a:t>Mall och instruktion för utvärdering finns på Pedagog Örebro</a:t>
            </a:r>
            <a:endParaRPr lang="sv-SE" sz="1200" i="1" dirty="0" smtClean="0"/>
          </a:p>
          <a:p>
            <a:pPr marL="0" indent="0">
              <a:buNone/>
            </a:pPr>
            <a:endParaRPr lang="sv-SE" sz="1200" dirty="0"/>
          </a:p>
          <a:p>
            <a:pPr marL="0" indent="0">
              <a:buNone/>
            </a:pPr>
            <a:r>
              <a:rPr lang="sv-SE" b="1" dirty="0" smtClean="0"/>
              <a:t>Spridning</a:t>
            </a:r>
            <a:endParaRPr lang="sv-SE" dirty="0"/>
          </a:p>
          <a:p>
            <a:pPr>
              <a:buFont typeface="Wingdings" panose="05000000000000000000" pitchFamily="2" charset="2"/>
              <a:buChar char="ü"/>
            </a:pPr>
            <a:r>
              <a:rPr lang="sv-SE" sz="1200" dirty="0" smtClean="0"/>
              <a:t>Beskriv </a:t>
            </a:r>
            <a:r>
              <a:rPr lang="sv-SE" sz="1200" dirty="0"/>
              <a:t>hur satsningen ska kunna spridas till andra enheter? Hur vill ni att satsningen ska beskrivas i den digitala karta som är till för att underlätta för skolornas omvärldsbevakning och öka möjligheten att lära av varandras </a:t>
            </a:r>
            <a:r>
              <a:rPr lang="sv-SE" sz="1200" dirty="0" smtClean="0"/>
              <a:t>utvecklingsarbeten</a:t>
            </a:r>
          </a:p>
          <a:p>
            <a:pPr marL="0" indent="0">
              <a:buNone/>
            </a:pPr>
            <a:endParaRPr lang="sv-SE" sz="1200" dirty="0"/>
          </a:p>
          <a:p>
            <a:pPr marL="0" indent="0">
              <a:buNone/>
            </a:pPr>
            <a:r>
              <a:rPr lang="sv-SE" b="1" dirty="0" smtClean="0"/>
              <a:t>Ekonomiska </a:t>
            </a:r>
            <a:r>
              <a:rPr lang="sv-SE" b="1" dirty="0"/>
              <a:t>resurser</a:t>
            </a:r>
            <a:endParaRPr lang="sv-SE" dirty="0"/>
          </a:p>
          <a:p>
            <a:pPr>
              <a:buFont typeface="Wingdings" panose="05000000000000000000" pitchFamily="2" charset="2"/>
              <a:buChar char="ü"/>
            </a:pPr>
            <a:r>
              <a:rPr lang="sv-SE" sz="1200" dirty="0" smtClean="0"/>
              <a:t>Beskriv </a:t>
            </a:r>
            <a:r>
              <a:rPr lang="sv-SE" sz="1200" dirty="0"/>
              <a:t>vilka ekonomiska resurser som behövs per år och på vilka poster de ska vara fördelade, totalsumma för satsningen ska också vara med, ekonomiska medel ges för </a:t>
            </a:r>
            <a:r>
              <a:rPr lang="sv-SE" sz="1200" u="sng" dirty="0"/>
              <a:t>högst två år i taget</a:t>
            </a:r>
            <a:r>
              <a:rPr lang="sv-SE" sz="1200" dirty="0"/>
              <a:t>, sedan måste satsningen utvärderas och inkomma med ny </a:t>
            </a:r>
            <a:r>
              <a:rPr lang="sv-SE" sz="1200" dirty="0" smtClean="0"/>
              <a:t>ansökan</a:t>
            </a:r>
            <a:endParaRPr lang="sv-SE" sz="1200" dirty="0"/>
          </a:p>
          <a:p>
            <a:endParaRPr lang="sv-SE" dirty="0"/>
          </a:p>
        </p:txBody>
      </p:sp>
    </p:spTree>
    <p:extLst>
      <p:ext uri="{BB962C8B-B14F-4D97-AF65-F5344CB8AC3E}">
        <p14:creationId xmlns:p14="http://schemas.microsoft.com/office/powerpoint/2010/main" val="1518228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fade">
                                      <p:cBhvr>
                                        <p:cTn id="15" dur="500"/>
                                        <p:tgtEl>
                                          <p:spTgt spid="4">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fade">
                                      <p:cBhvr>
                                        <p:cTn id="18" dur="500"/>
                                        <p:tgtEl>
                                          <p:spTgt spid="4">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animEffect transition="in" filter="fade">
                                      <p:cBhvr>
                                        <p:cTn id="23" dur="500"/>
                                        <p:tgtEl>
                                          <p:spTgt spid="4">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
                                            <p:txEl>
                                              <p:pRg st="7" end="7"/>
                                            </p:txEl>
                                          </p:spTgt>
                                        </p:tgtEl>
                                        <p:attrNameLst>
                                          <p:attrName>style.visibility</p:attrName>
                                        </p:attrNameLst>
                                      </p:cBhvr>
                                      <p:to>
                                        <p:strVal val="visible"/>
                                      </p:to>
                                    </p:set>
                                    <p:animEffect transition="in" filter="fade">
                                      <p:cBhvr>
                                        <p:cTn id="26" dur="500"/>
                                        <p:tgtEl>
                                          <p:spTgt spid="4">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animEffect transition="in" filter="fade">
                                      <p:cBhvr>
                                        <p:cTn id="31" dur="500"/>
                                        <p:tgtEl>
                                          <p:spTgt spid="4">
                                            <p:txEl>
                                              <p:pRg st="9" end="9"/>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4">
                                            <p:txEl>
                                              <p:pRg st="10" end="10"/>
                                            </p:txEl>
                                          </p:spTgt>
                                        </p:tgtEl>
                                        <p:attrNameLst>
                                          <p:attrName>style.visibility</p:attrName>
                                        </p:attrNameLst>
                                      </p:cBhvr>
                                      <p:to>
                                        <p:strVal val="visible"/>
                                      </p:to>
                                    </p:set>
                                    <p:animEffect transition="in" filter="fade">
                                      <p:cBhvr>
                                        <p:cTn id="34"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906162" y="268327"/>
            <a:ext cx="11563772" cy="719137"/>
          </a:xfrm>
        </p:spPr>
        <p:txBody>
          <a:bodyPr/>
          <a:lstStyle/>
          <a:p>
            <a:r>
              <a:rPr lang="sv-SE" dirty="0" smtClean="0"/>
              <a:t>Kriterier för bedömning av ansökningar</a:t>
            </a:r>
            <a:endParaRPr lang="sv-SE" dirty="0"/>
          </a:p>
        </p:txBody>
      </p:sp>
      <p:sp>
        <p:nvSpPr>
          <p:cNvPr id="4" name="Platshållare för innehåll 3"/>
          <p:cNvSpPr>
            <a:spLocks noGrp="1"/>
          </p:cNvSpPr>
          <p:nvPr>
            <p:ph sz="quarter" idx="10"/>
          </p:nvPr>
        </p:nvSpPr>
        <p:spPr>
          <a:xfrm>
            <a:off x="672391" y="987464"/>
            <a:ext cx="10248894" cy="4589087"/>
          </a:xfrm>
        </p:spPr>
        <p:txBody>
          <a:bodyPr/>
          <a:lstStyle/>
          <a:p>
            <a:pPr marL="0" indent="0">
              <a:buNone/>
            </a:pPr>
            <a:r>
              <a:rPr lang="sv-SE" dirty="0" smtClean="0"/>
              <a:t>Satsningen </a:t>
            </a:r>
            <a:r>
              <a:rPr lang="sv-SE" dirty="0"/>
              <a:t>ska kunna sorteras under minst ett av de fyra </a:t>
            </a:r>
            <a:r>
              <a:rPr lang="sv-SE" dirty="0" smtClean="0"/>
              <a:t>politiskt prioriterade </a:t>
            </a:r>
            <a:r>
              <a:rPr lang="sv-SE" dirty="0"/>
              <a:t>områdena nedan.</a:t>
            </a:r>
          </a:p>
          <a:p>
            <a:pPr>
              <a:buFont typeface="Wingdings" panose="05000000000000000000" pitchFamily="2" charset="2"/>
              <a:buChar char="ü"/>
            </a:pPr>
            <a:r>
              <a:rPr lang="sv-SE" dirty="0" smtClean="0"/>
              <a:t>Kompetensförsörjning</a:t>
            </a:r>
            <a:endParaRPr lang="sv-SE" dirty="0"/>
          </a:p>
          <a:p>
            <a:pPr>
              <a:buFont typeface="Wingdings" panose="05000000000000000000" pitchFamily="2" charset="2"/>
              <a:buChar char="ü"/>
            </a:pPr>
            <a:r>
              <a:rPr lang="sv-SE" dirty="0" smtClean="0"/>
              <a:t>Kompetensutveckling</a:t>
            </a:r>
            <a:r>
              <a:rPr lang="sv-SE" dirty="0"/>
              <a:t>/ kompetensförstärkning</a:t>
            </a:r>
          </a:p>
          <a:p>
            <a:pPr>
              <a:buFont typeface="Wingdings" panose="05000000000000000000" pitchFamily="2" charset="2"/>
              <a:buChar char="ü"/>
            </a:pPr>
            <a:r>
              <a:rPr lang="sv-SE" dirty="0" smtClean="0"/>
              <a:t>Forskning </a:t>
            </a:r>
            <a:endParaRPr lang="sv-SE" dirty="0"/>
          </a:p>
          <a:p>
            <a:pPr>
              <a:buFont typeface="Wingdings" panose="05000000000000000000" pitchFamily="2" charset="2"/>
              <a:buChar char="ü"/>
            </a:pPr>
            <a:r>
              <a:rPr lang="sv-SE" dirty="0" smtClean="0"/>
              <a:t>Stimulansmedel </a:t>
            </a:r>
            <a:r>
              <a:rPr lang="sv-SE" dirty="0"/>
              <a:t>för skolutveckling</a:t>
            </a:r>
          </a:p>
          <a:p>
            <a:pPr marL="0" indent="0">
              <a:buNone/>
            </a:pPr>
            <a:endParaRPr lang="sv-SE" dirty="0" smtClean="0"/>
          </a:p>
          <a:p>
            <a:pPr marL="0" indent="0">
              <a:buNone/>
            </a:pPr>
            <a:endParaRPr lang="sv-SE" dirty="0"/>
          </a:p>
          <a:p>
            <a:pPr marL="0" indent="0">
              <a:buNone/>
            </a:pPr>
            <a:r>
              <a:rPr lang="sv-SE" dirty="0" smtClean="0"/>
              <a:t>Satsningen </a:t>
            </a:r>
            <a:r>
              <a:rPr lang="sv-SE" dirty="0"/>
              <a:t>ska kunna kopplas till Strategin för Topp </a:t>
            </a:r>
            <a:r>
              <a:rPr lang="sv-SE" dirty="0" smtClean="0"/>
              <a:t>25 </a:t>
            </a:r>
            <a:r>
              <a:rPr lang="sv-SE" dirty="0"/>
              <a:t>och därmed ha en tydlig koppling till</a:t>
            </a:r>
            <a:r>
              <a:rPr lang="sv-SE" dirty="0" smtClean="0"/>
              <a:t>:</a:t>
            </a:r>
            <a:endParaRPr lang="sv-SE" dirty="0"/>
          </a:p>
          <a:p>
            <a:pPr>
              <a:buFont typeface="Wingdings" panose="05000000000000000000" pitchFamily="2" charset="2"/>
              <a:buChar char="ü"/>
            </a:pPr>
            <a:r>
              <a:rPr lang="sv-SE" dirty="0" smtClean="0"/>
              <a:t>Barn </a:t>
            </a:r>
            <a:r>
              <a:rPr lang="sv-SE" dirty="0"/>
              <a:t>och elevers kunskapsresultat </a:t>
            </a:r>
          </a:p>
          <a:p>
            <a:pPr>
              <a:buFont typeface="Wingdings" panose="05000000000000000000" pitchFamily="2" charset="2"/>
              <a:buChar char="ü"/>
            </a:pPr>
            <a:r>
              <a:rPr lang="sv-SE" dirty="0" smtClean="0"/>
              <a:t>Bygga </a:t>
            </a:r>
            <a:r>
              <a:rPr lang="sv-SE" dirty="0"/>
              <a:t>på vetenskaplig grund och beprövad erfarenhet </a:t>
            </a:r>
          </a:p>
          <a:p>
            <a:pPr>
              <a:buFont typeface="Wingdings" panose="05000000000000000000" pitchFamily="2" charset="2"/>
              <a:buChar char="ü"/>
            </a:pPr>
            <a:r>
              <a:rPr lang="sv-SE" dirty="0" smtClean="0"/>
              <a:t>Någon </a:t>
            </a:r>
            <a:r>
              <a:rPr lang="sv-SE" dirty="0"/>
              <a:t>eller några av de 11 punkter för skolutveckling som tas upp strategin</a:t>
            </a:r>
          </a:p>
          <a:p>
            <a:pPr marL="0" indent="0">
              <a:buNone/>
            </a:pPr>
            <a:endParaRPr lang="sv-SE" dirty="0" smtClean="0"/>
          </a:p>
          <a:p>
            <a:pPr marL="0" indent="0">
              <a:buNone/>
            </a:pPr>
            <a:endParaRPr lang="sv-SE" dirty="0"/>
          </a:p>
        </p:txBody>
      </p:sp>
    </p:spTree>
    <p:extLst>
      <p:ext uri="{BB962C8B-B14F-4D97-AF65-F5344CB8AC3E}">
        <p14:creationId xmlns:p14="http://schemas.microsoft.com/office/powerpoint/2010/main" val="4253426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xEl>
                                              <p:pRg st="7" end="7"/>
                                            </p:txEl>
                                          </p:spTgt>
                                        </p:tgtEl>
                                        <p:attrNameLst>
                                          <p:attrName>style.visibility</p:attrName>
                                        </p:attrNameLst>
                                      </p:cBhvr>
                                      <p:to>
                                        <p:strVal val="visible"/>
                                      </p:to>
                                    </p:set>
                                    <p:animEffect transition="in" filter="fade">
                                      <p:cBhvr>
                                        <p:cTn id="24" dur="500"/>
                                        <p:tgtEl>
                                          <p:spTgt spid="4">
                                            <p:txEl>
                                              <p:pRg st="7" end="7"/>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fade">
                                      <p:cBhvr>
                                        <p:cTn id="27" dur="500"/>
                                        <p:tgtEl>
                                          <p:spTgt spid="4">
                                            <p:txEl>
                                              <p:pRg st="8" end="8"/>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4">
                                            <p:txEl>
                                              <p:pRg st="9" end="9"/>
                                            </p:txEl>
                                          </p:spTgt>
                                        </p:tgtEl>
                                        <p:attrNameLst>
                                          <p:attrName>style.visibility</p:attrName>
                                        </p:attrNameLst>
                                      </p:cBhvr>
                                      <p:to>
                                        <p:strVal val="visible"/>
                                      </p:to>
                                    </p:set>
                                    <p:animEffect transition="in" filter="fade">
                                      <p:cBhvr>
                                        <p:cTn id="30" dur="500"/>
                                        <p:tgtEl>
                                          <p:spTgt spid="4">
                                            <p:txEl>
                                              <p:pRg st="9" end="9"/>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4">
                                            <p:txEl>
                                              <p:pRg st="10" end="10"/>
                                            </p:txEl>
                                          </p:spTgt>
                                        </p:tgtEl>
                                        <p:attrNameLst>
                                          <p:attrName>style.visibility</p:attrName>
                                        </p:attrNameLst>
                                      </p:cBhvr>
                                      <p:to>
                                        <p:strVal val="visible"/>
                                      </p:to>
                                    </p:set>
                                    <p:animEffect transition="in" filter="fade">
                                      <p:cBhvr>
                                        <p:cTn id="33"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rebro">
  <a:themeElements>
    <a:clrScheme name="Orebro Kommun Ny">
      <a:dk1>
        <a:sysClr val="windowText" lastClr="000000"/>
      </a:dk1>
      <a:lt1>
        <a:sysClr val="window" lastClr="FFFFFF"/>
      </a:lt1>
      <a:dk2>
        <a:srgbClr val="857572"/>
      </a:dk2>
      <a:lt2>
        <a:srgbClr val="EEECE8"/>
      </a:lt2>
      <a:accent1>
        <a:srgbClr val="DC2622"/>
      </a:accent1>
      <a:accent2>
        <a:srgbClr val="0099BE"/>
      </a:accent2>
      <a:accent3>
        <a:srgbClr val="609410"/>
      </a:accent3>
      <a:accent4>
        <a:srgbClr val="D197C1"/>
      </a:accent4>
      <a:accent5>
        <a:srgbClr val="FFF384"/>
      </a:accent5>
      <a:accent6>
        <a:srgbClr val="F79646"/>
      </a:accent6>
      <a:hlink>
        <a:srgbClr val="0099BE"/>
      </a:hlink>
      <a:folHlink>
        <a:srgbClr val="D197C1"/>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2970</TotalTime>
  <Words>1026</Words>
  <Application>Microsoft Office PowerPoint</Application>
  <PresentationFormat>Bredbild</PresentationFormat>
  <Paragraphs>123</Paragraphs>
  <Slides>13</Slides>
  <Notes>0</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13</vt:i4>
      </vt:variant>
    </vt:vector>
  </HeadingPairs>
  <TitlesOfParts>
    <vt:vector size="18" baseType="lpstr">
      <vt:lpstr>Arial</vt:lpstr>
      <vt:lpstr>Calibri</vt:lpstr>
      <vt:lpstr>Century Gothic</vt:lpstr>
      <vt:lpstr>Wingdings</vt:lpstr>
      <vt:lpstr>orebro</vt:lpstr>
      <vt:lpstr>PowerPoint-presentation</vt:lpstr>
      <vt:lpstr>Upplägg</vt:lpstr>
      <vt:lpstr> Skolutveckling tillsammans, Topp 25 2025</vt:lpstr>
      <vt:lpstr>Strategin för Topp 25 2025</vt:lpstr>
      <vt:lpstr>Fyra politiskt prioriterade områden för satsningar inom         Topp 25 2025</vt:lpstr>
      <vt:lpstr>Vem kan söka medel?</vt:lpstr>
      <vt:lpstr>Ansökning</vt:lpstr>
      <vt:lpstr>PowerPoint-presentation</vt:lpstr>
      <vt:lpstr>Kriterier för bedömning av ansökningar</vt:lpstr>
      <vt:lpstr>forts.</vt:lpstr>
      <vt:lpstr>Vem gör bedömningen?</vt:lpstr>
      <vt:lpstr>PowerPoint-presentation</vt:lpstr>
      <vt:lpstr>PowerPoint-presentation</vt:lpstr>
    </vt:vector>
  </TitlesOfParts>
  <Company>Örebro kommun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Trumberg, Anders</dc:creator>
  <cp:lastModifiedBy>Marie-Heléne Andersson</cp:lastModifiedBy>
  <cp:revision>221</cp:revision>
  <cp:lastPrinted>2017-09-06T09:17:10Z</cp:lastPrinted>
  <dcterms:created xsi:type="dcterms:W3CDTF">2015-04-29T11:53:35Z</dcterms:created>
  <dcterms:modified xsi:type="dcterms:W3CDTF">2017-10-31T06:13:05Z</dcterms:modified>
</cp:coreProperties>
</file>